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
  </p:notesMasterIdLst>
  <p:handoutMasterIdLst>
    <p:handoutMasterId r:id="rId14"/>
  </p:handoutMasterIdLst>
  <p:sldIdLst>
    <p:sldId id="316" r:id="rId2"/>
    <p:sldId id="434" r:id="rId3"/>
    <p:sldId id="433" r:id="rId4"/>
    <p:sldId id="413" r:id="rId5"/>
    <p:sldId id="428" r:id="rId6"/>
    <p:sldId id="429" r:id="rId7"/>
    <p:sldId id="427" r:id="rId8"/>
    <p:sldId id="432" r:id="rId9"/>
    <p:sldId id="430" r:id="rId10"/>
    <p:sldId id="435" r:id="rId11"/>
    <p:sldId id="293" r:id="rId12"/>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Arial Narrow" pitchFamily="34" charset="0"/>
        <a:ea typeface="+mn-ea"/>
        <a:cs typeface="+mn-cs"/>
      </a:defRPr>
    </a:lvl1pPr>
    <a:lvl2pPr marL="457200" algn="l" rtl="0" fontAlgn="base">
      <a:spcBef>
        <a:spcPct val="0"/>
      </a:spcBef>
      <a:spcAft>
        <a:spcPct val="0"/>
      </a:spcAft>
      <a:defRPr sz="2400" kern="1200">
        <a:solidFill>
          <a:schemeClr val="tx1"/>
        </a:solidFill>
        <a:latin typeface="Arial Narrow" pitchFamily="34" charset="0"/>
        <a:ea typeface="+mn-ea"/>
        <a:cs typeface="+mn-cs"/>
      </a:defRPr>
    </a:lvl2pPr>
    <a:lvl3pPr marL="914400" algn="l" rtl="0" fontAlgn="base">
      <a:spcBef>
        <a:spcPct val="0"/>
      </a:spcBef>
      <a:spcAft>
        <a:spcPct val="0"/>
      </a:spcAft>
      <a:defRPr sz="2400" kern="1200">
        <a:solidFill>
          <a:schemeClr val="tx1"/>
        </a:solidFill>
        <a:latin typeface="Arial Narrow" pitchFamily="34" charset="0"/>
        <a:ea typeface="+mn-ea"/>
        <a:cs typeface="+mn-cs"/>
      </a:defRPr>
    </a:lvl3pPr>
    <a:lvl4pPr marL="1371600" algn="l" rtl="0" fontAlgn="base">
      <a:spcBef>
        <a:spcPct val="0"/>
      </a:spcBef>
      <a:spcAft>
        <a:spcPct val="0"/>
      </a:spcAft>
      <a:defRPr sz="2400" kern="1200">
        <a:solidFill>
          <a:schemeClr val="tx1"/>
        </a:solidFill>
        <a:latin typeface="Arial Narrow" pitchFamily="34" charset="0"/>
        <a:ea typeface="+mn-ea"/>
        <a:cs typeface="+mn-cs"/>
      </a:defRPr>
    </a:lvl4pPr>
    <a:lvl5pPr marL="1828800" algn="l" rtl="0" fontAlgn="base">
      <a:spcBef>
        <a:spcPct val="0"/>
      </a:spcBef>
      <a:spcAft>
        <a:spcPct val="0"/>
      </a:spcAft>
      <a:defRPr sz="2400" kern="1200">
        <a:solidFill>
          <a:schemeClr val="tx1"/>
        </a:solidFill>
        <a:latin typeface="Arial Narrow" pitchFamily="34" charset="0"/>
        <a:ea typeface="+mn-ea"/>
        <a:cs typeface="+mn-cs"/>
      </a:defRPr>
    </a:lvl5pPr>
    <a:lvl6pPr marL="2286000" algn="l" defTabSz="914400" rtl="0" eaLnBrk="1" latinLnBrk="0" hangingPunct="1">
      <a:defRPr sz="2400" kern="1200">
        <a:solidFill>
          <a:schemeClr val="tx1"/>
        </a:solidFill>
        <a:latin typeface="Arial Narrow" pitchFamily="34" charset="0"/>
        <a:ea typeface="+mn-ea"/>
        <a:cs typeface="+mn-cs"/>
      </a:defRPr>
    </a:lvl6pPr>
    <a:lvl7pPr marL="2743200" algn="l" defTabSz="914400" rtl="0" eaLnBrk="1" latinLnBrk="0" hangingPunct="1">
      <a:defRPr sz="2400" kern="1200">
        <a:solidFill>
          <a:schemeClr val="tx1"/>
        </a:solidFill>
        <a:latin typeface="Arial Narrow" pitchFamily="34" charset="0"/>
        <a:ea typeface="+mn-ea"/>
        <a:cs typeface="+mn-cs"/>
      </a:defRPr>
    </a:lvl7pPr>
    <a:lvl8pPr marL="3200400" algn="l" defTabSz="914400" rtl="0" eaLnBrk="1" latinLnBrk="0" hangingPunct="1">
      <a:defRPr sz="2400" kern="1200">
        <a:solidFill>
          <a:schemeClr val="tx1"/>
        </a:solidFill>
        <a:latin typeface="Arial Narrow" pitchFamily="34" charset="0"/>
        <a:ea typeface="+mn-ea"/>
        <a:cs typeface="+mn-cs"/>
      </a:defRPr>
    </a:lvl8pPr>
    <a:lvl9pPr marL="3657600" algn="l" defTabSz="914400" rtl="0" eaLnBrk="1" latinLnBrk="0" hangingPunct="1">
      <a:defRPr sz="2400"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94" autoAdjust="0"/>
  </p:normalViewPr>
  <p:slideViewPr>
    <p:cSldViewPr>
      <p:cViewPr varScale="1">
        <p:scale>
          <a:sx n="65" d="100"/>
          <a:sy n="65" d="100"/>
        </p:scale>
        <p:origin x="1300" y="32"/>
      </p:cViewPr>
      <p:guideLst>
        <p:guide orient="horz" pos="2160"/>
        <p:guide pos="2880"/>
      </p:guideLst>
    </p:cSldViewPr>
  </p:slideViewPr>
  <p:outlineViewPr>
    <p:cViewPr>
      <p:scale>
        <a:sx n="33" d="100"/>
        <a:sy n="33" d="100"/>
      </p:scale>
      <p:origin x="0" y="784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3DEFDD-DE44-4283-9A63-38C23F963FEF}" type="datetimeFigureOut">
              <a:rPr lang="en-IN" smtClean="0"/>
              <a:pPr/>
              <a:t>24-03-2025</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AA218F4-89EE-448E-895D-B5579233116A}" type="slidenum">
              <a:rPr lang="en-IN" smtClean="0"/>
              <a:pPr/>
              <a:t>‹#›</a:t>
            </a:fld>
            <a:endParaRPr lang="en-IN"/>
          </a:p>
        </p:txBody>
      </p:sp>
    </p:spTree>
    <p:extLst>
      <p:ext uri="{BB962C8B-B14F-4D97-AF65-F5344CB8AC3E}">
        <p14:creationId xmlns:p14="http://schemas.microsoft.com/office/powerpoint/2010/main" val="1626628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p>
        </p:txBody>
      </p:sp>
      <p:sp>
        <p:nvSpPr>
          <p:cNvPr id="430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30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p>
        </p:txBody>
      </p:sp>
      <p:sp>
        <p:nvSpPr>
          <p:cNvPr id="430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8CA6AC1-2895-421D-B746-71939F75F91E}" type="slidenum">
              <a:rPr lang="en-GB"/>
              <a:pPr>
                <a:defRPr/>
              </a:pPr>
              <a:t>‹#›</a:t>
            </a:fld>
            <a:endParaRPr lang="en-GB"/>
          </a:p>
        </p:txBody>
      </p:sp>
    </p:spTree>
    <p:extLst>
      <p:ext uri="{BB962C8B-B14F-4D97-AF65-F5344CB8AC3E}">
        <p14:creationId xmlns:p14="http://schemas.microsoft.com/office/powerpoint/2010/main" val="1552729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IN" dirty="0" smtClean="0"/>
          </a:p>
        </p:txBody>
      </p:sp>
      <p:sp>
        <p:nvSpPr>
          <p:cNvPr id="55300" name="Slide Number Placeholder 3"/>
          <p:cNvSpPr>
            <a:spLocks noGrp="1"/>
          </p:cNvSpPr>
          <p:nvPr>
            <p:ph type="sldNum" sz="quarter" idx="5"/>
          </p:nvPr>
        </p:nvSpPr>
        <p:spPr>
          <a:noFill/>
        </p:spPr>
        <p:txBody>
          <a:bodyPr/>
          <a:lstStyle/>
          <a:p>
            <a:fld id="{F86285D8-22D1-4583-B76D-973FB087D411}" type="slidenum">
              <a:rPr lang="en-GB" smtClean="0"/>
              <a:pPr/>
              <a:t>1</a:t>
            </a:fld>
            <a:endParaRPr lang="en-GB" smtClean="0"/>
          </a:p>
        </p:txBody>
      </p:sp>
    </p:spTree>
    <p:extLst>
      <p:ext uri="{BB962C8B-B14F-4D97-AF65-F5344CB8AC3E}">
        <p14:creationId xmlns:p14="http://schemas.microsoft.com/office/powerpoint/2010/main" val="2274333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endParaRPr lang="en-IN" smtClean="0"/>
          </a:p>
        </p:txBody>
      </p:sp>
      <p:sp>
        <p:nvSpPr>
          <p:cNvPr id="88068" name="Slide Number Placeholder 3"/>
          <p:cNvSpPr>
            <a:spLocks noGrp="1"/>
          </p:cNvSpPr>
          <p:nvPr>
            <p:ph type="sldNum" sz="quarter" idx="5"/>
          </p:nvPr>
        </p:nvSpPr>
        <p:spPr>
          <a:noFill/>
        </p:spPr>
        <p:txBody>
          <a:bodyPr/>
          <a:lstStyle/>
          <a:p>
            <a:fld id="{4DED56AE-95FC-45C1-A26B-0D52D5004C7F}" type="slidenum">
              <a:rPr lang="en-GB" smtClean="0"/>
              <a:pPr/>
              <a:t>11</a:t>
            </a:fld>
            <a:endParaRPr lang="en-GB" smtClean="0"/>
          </a:p>
        </p:txBody>
      </p:sp>
    </p:spTree>
    <p:extLst>
      <p:ext uri="{BB962C8B-B14F-4D97-AF65-F5344CB8AC3E}">
        <p14:creationId xmlns:p14="http://schemas.microsoft.com/office/powerpoint/2010/main" val="194945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w="9525">
                <a:noFill/>
                <a:miter lim="800000"/>
                <a:headEnd/>
                <a:tailEnd/>
              </a:ln>
              <a:effectLst/>
            </p:spPr>
            <p:txBody>
              <a:bodyPr wrap="none" anchor="ctr"/>
              <a:lstStyle/>
              <a:p>
                <a:pPr>
                  <a:defRPr/>
                </a:pPr>
                <a:endParaRPr lang="en-IN"/>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pPr>
                  <a:defRPr/>
                </a:pPr>
                <a:endParaRPr lang="en-IN"/>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p:spPr>
            <p:txBody>
              <a:bodyPr wrap="none" anchor="ctr"/>
              <a:lstStyle/>
              <a:p>
                <a:pPr>
                  <a:defRPr/>
                </a:pPr>
                <a:endParaRPr lang="en-IN"/>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p:spPr>
            <p:txBody>
              <a:bodyPr wrap="none" anchor="ctr"/>
              <a:lstStyle/>
              <a:p>
                <a:pPr>
                  <a:defRPr/>
                </a:pPr>
                <a:endParaRPr lang="en-IN"/>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p:spPr>
            <p:txBody>
              <a:bodyPr wrap="none" anchor="ctr"/>
              <a:lstStyle/>
              <a:p>
                <a:pPr>
                  <a:defRPr/>
                </a:pPr>
                <a:endParaRPr lang="en-IN"/>
              </a:p>
            </p:txBody>
          </p:sp>
          <p:sp>
            <p:nvSpPr>
              <p:cNvPr id="14" name="Arc 62"/>
              <p:cNvSpPr>
                <a:spLocks/>
              </p:cNvSpPr>
              <p:nvPr/>
            </p:nvSpPr>
            <p:spPr bwMode="ltGray">
              <a:xfrm rot="16200000" flipH="1">
                <a:off x="426" y="860"/>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IN"/>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p:spPr>
            <p:txBody>
              <a:bodyPr wrap="none" anchor="ctr"/>
              <a:lstStyle/>
              <a:p>
                <a:pPr>
                  <a:defRPr/>
                </a:pPr>
                <a:endParaRPr lang="en-IN"/>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p:spPr>
            <p:txBody>
              <a:bodyPr wrap="none" anchor="ctr"/>
              <a:lstStyle/>
              <a:p>
                <a:pPr>
                  <a:defRPr/>
                </a:pPr>
                <a:endParaRPr lang="en-IN"/>
              </a:p>
            </p:txBody>
          </p:sp>
          <p:sp>
            <p:nvSpPr>
              <p:cNvPr id="10" name="Arc 66"/>
              <p:cNvSpPr>
                <a:spLocks/>
              </p:cNvSpPr>
              <p:nvPr/>
            </p:nvSpPr>
            <p:spPr bwMode="ltGray">
              <a:xfrm rot="5400000">
                <a:off x="5097" y="3347"/>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IN"/>
              </a:p>
            </p:txBody>
          </p:sp>
        </p:grpSp>
      </p:grpSp>
      <p:sp>
        <p:nvSpPr>
          <p:cNvPr id="26691" name="Rectangle 67"/>
          <p:cNvSpPr>
            <a:spLocks noGrp="1" noChangeArrowheads="1"/>
          </p:cNvSpPr>
          <p:nvPr>
            <p:ph type="ctrTitle"/>
          </p:nvPr>
        </p:nvSpPr>
        <p:spPr>
          <a:xfrm>
            <a:off x="990600" y="1752600"/>
            <a:ext cx="7772400" cy="1143000"/>
          </a:xfrm>
        </p:spPr>
        <p:txBody>
          <a:bodyPr/>
          <a:lstStyle>
            <a:lvl1pPr>
              <a:defRPr/>
            </a:lvl1pPr>
          </a:lstStyle>
          <a:p>
            <a:r>
              <a:rPr lang="en-US"/>
              <a:t>Click to edit Master title style</a:t>
            </a:r>
          </a:p>
        </p:txBody>
      </p:sp>
      <p:sp>
        <p:nvSpPr>
          <p:cNvPr id="26692"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a:xfrm>
            <a:off x="685800" y="6248400"/>
            <a:ext cx="1905000" cy="457200"/>
          </a:xfrm>
        </p:spPr>
        <p:txBody>
          <a:bodyPr/>
          <a:lstStyle>
            <a:lvl1pPr>
              <a:defRPr/>
            </a:lvl1pPr>
          </a:lstStyle>
          <a:p>
            <a:pPr>
              <a:defRPr/>
            </a:pPr>
            <a:endParaRPr lang="en-US"/>
          </a:p>
        </p:txBody>
      </p:sp>
      <p:sp>
        <p:nvSpPr>
          <p:cNvPr id="70" name="Rectangle 70"/>
          <p:cNvSpPr>
            <a:spLocks noGrp="1" noChangeArrowheads="1"/>
          </p:cNvSpPr>
          <p:nvPr>
            <p:ph type="ftr" sz="quarter" idx="11"/>
          </p:nvPr>
        </p:nvSpPr>
        <p:spPr/>
        <p:txBody>
          <a:bodyPr/>
          <a:lstStyle>
            <a:lvl1pPr>
              <a:defRPr/>
            </a:lvl1pPr>
          </a:lstStyle>
          <a:p>
            <a:pPr>
              <a:defRPr/>
            </a:pPr>
            <a:endParaRPr lang="en-US"/>
          </a:p>
        </p:txBody>
      </p:sp>
      <p:sp>
        <p:nvSpPr>
          <p:cNvPr id="71" name="Rectangle 71"/>
          <p:cNvSpPr>
            <a:spLocks noGrp="1" noChangeArrowheads="1"/>
          </p:cNvSpPr>
          <p:nvPr>
            <p:ph type="sldNum" sz="quarter" idx="12"/>
          </p:nvPr>
        </p:nvSpPr>
        <p:spPr/>
        <p:txBody>
          <a:bodyPr/>
          <a:lstStyle>
            <a:lvl1pPr>
              <a:defRPr/>
            </a:lvl1pPr>
          </a:lstStyle>
          <a:p>
            <a:pPr>
              <a:defRPr/>
            </a:pPr>
            <a:fld id="{2EED47A3-43C7-4B23-BE59-97EE50985A9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19D6692D-563E-42D2-915B-29D51E6171C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539423CF-8451-418F-890A-9C6F394A51A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02C9E561-9BDC-45E5-A777-C4558BCEABE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65"/>
          <p:cNvSpPr>
            <a:spLocks noGrp="1" noChangeArrowheads="1"/>
          </p:cNvSpPr>
          <p:nvPr>
            <p:ph type="dt" sz="half" idx="10"/>
          </p:nvPr>
        </p:nvSpPr>
        <p:spPr>
          <a:ln/>
        </p:spPr>
        <p:txBody>
          <a:bodyPr/>
          <a:lstStyle>
            <a:lvl1pPr>
              <a:defRPr/>
            </a:lvl1pPr>
          </a:lstStyle>
          <a:p>
            <a:pPr>
              <a:defRPr/>
            </a:pPr>
            <a:endParaRPr lang="en-US"/>
          </a:p>
        </p:txBody>
      </p:sp>
      <p:sp>
        <p:nvSpPr>
          <p:cNvPr id="8" name="Rectangle 66"/>
          <p:cNvSpPr>
            <a:spLocks noGrp="1" noChangeArrowheads="1"/>
          </p:cNvSpPr>
          <p:nvPr>
            <p:ph type="ftr" sz="quarter" idx="11"/>
          </p:nvPr>
        </p:nvSpPr>
        <p:spPr>
          <a:ln/>
        </p:spPr>
        <p:txBody>
          <a:bodyPr/>
          <a:lstStyle>
            <a:lvl1pPr>
              <a:defRPr/>
            </a:lvl1pPr>
          </a:lstStyle>
          <a:p>
            <a:pPr>
              <a:defRPr/>
            </a:pPr>
            <a:endParaRPr lang="en-US"/>
          </a:p>
        </p:txBody>
      </p:sp>
      <p:sp>
        <p:nvSpPr>
          <p:cNvPr id="9" name="Rectangle 67"/>
          <p:cNvSpPr>
            <a:spLocks noGrp="1" noChangeArrowheads="1"/>
          </p:cNvSpPr>
          <p:nvPr>
            <p:ph type="sldNum" sz="quarter" idx="12"/>
          </p:nvPr>
        </p:nvSpPr>
        <p:spPr>
          <a:ln/>
        </p:spPr>
        <p:txBody>
          <a:bodyPr/>
          <a:lstStyle>
            <a:lvl1pPr>
              <a:defRPr/>
            </a:lvl1pPr>
          </a:lstStyle>
          <a:p>
            <a:pPr>
              <a:defRPr/>
            </a:pPr>
            <a:fld id="{8C2254F0-9846-489C-9C57-0B713EBBF3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65"/>
          <p:cNvSpPr>
            <a:spLocks noGrp="1" noChangeArrowheads="1"/>
          </p:cNvSpPr>
          <p:nvPr>
            <p:ph type="dt" sz="half" idx="10"/>
          </p:nvPr>
        </p:nvSpPr>
        <p:spPr>
          <a:ln/>
        </p:spPr>
        <p:txBody>
          <a:bodyPr/>
          <a:lstStyle>
            <a:lvl1pPr>
              <a:defRPr/>
            </a:lvl1pPr>
          </a:lstStyle>
          <a:p>
            <a:pPr>
              <a:defRPr/>
            </a:pPr>
            <a:endParaRPr lang="en-US"/>
          </a:p>
        </p:txBody>
      </p:sp>
      <p:sp>
        <p:nvSpPr>
          <p:cNvPr id="4" name="Rectangle 66"/>
          <p:cNvSpPr>
            <a:spLocks noGrp="1" noChangeArrowheads="1"/>
          </p:cNvSpPr>
          <p:nvPr>
            <p:ph type="ftr" sz="quarter" idx="11"/>
          </p:nvPr>
        </p:nvSpPr>
        <p:spPr>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17A215CB-E154-4623-9640-BA28141155A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5"/>
          <p:cNvSpPr>
            <a:spLocks noGrp="1" noChangeArrowheads="1"/>
          </p:cNvSpPr>
          <p:nvPr>
            <p:ph type="dt" sz="half" idx="10"/>
          </p:nvPr>
        </p:nvSpPr>
        <p:spPr>
          <a:ln/>
        </p:spPr>
        <p:txBody>
          <a:bodyPr/>
          <a:lstStyle>
            <a:lvl1pPr>
              <a:defRPr/>
            </a:lvl1pPr>
          </a:lstStyle>
          <a:p>
            <a:pPr>
              <a:defRPr/>
            </a:pPr>
            <a:endParaRPr lang="en-US"/>
          </a:p>
        </p:txBody>
      </p:sp>
      <p:sp>
        <p:nvSpPr>
          <p:cNvPr id="3" name="Rectangle 66"/>
          <p:cNvSpPr>
            <a:spLocks noGrp="1" noChangeArrowheads="1"/>
          </p:cNvSpPr>
          <p:nvPr>
            <p:ph type="ftr" sz="quarter" idx="11"/>
          </p:nvPr>
        </p:nvSpPr>
        <p:spPr>
          <a:ln/>
        </p:spPr>
        <p:txBody>
          <a:bodyPr/>
          <a:lstStyle>
            <a:lvl1pPr>
              <a:defRPr/>
            </a:lvl1pPr>
          </a:lstStyle>
          <a:p>
            <a:pPr>
              <a:defRPr/>
            </a:pPr>
            <a:endParaRPr lang="en-US"/>
          </a:p>
        </p:txBody>
      </p:sp>
      <p:sp>
        <p:nvSpPr>
          <p:cNvPr id="4" name="Rectangle 67"/>
          <p:cNvSpPr>
            <a:spLocks noGrp="1" noChangeArrowheads="1"/>
          </p:cNvSpPr>
          <p:nvPr>
            <p:ph type="sldNum" sz="quarter" idx="12"/>
          </p:nvPr>
        </p:nvSpPr>
        <p:spPr>
          <a:ln/>
        </p:spPr>
        <p:txBody>
          <a:bodyPr/>
          <a:lstStyle>
            <a:lvl1pPr>
              <a:defRPr/>
            </a:lvl1pPr>
          </a:lstStyle>
          <a:p>
            <a:pPr>
              <a:defRPr/>
            </a:pPr>
            <a:fld id="{344E60F3-732B-4CC7-A7A4-268CF93C352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5674E35B-93D7-4ED6-9122-84874FBB71F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77028D96-EA65-4561-AE7D-D3054DBD95E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46CBB7CB-80D0-45FF-BC8F-EA72CA04ADF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65"/>
          <p:cNvSpPr>
            <a:spLocks noGrp="1" noChangeArrowheads="1"/>
          </p:cNvSpPr>
          <p:nvPr>
            <p:ph type="dt" sz="half" idx="10"/>
          </p:nvPr>
        </p:nvSpPr>
        <p:spPr>
          <a:ln/>
        </p:spPr>
        <p:txBody>
          <a:bodyPr/>
          <a:lstStyle>
            <a:lvl1pPr>
              <a:defRPr/>
            </a:lvl1pPr>
          </a:lstStyle>
          <a:p>
            <a:pPr>
              <a:defRPr/>
            </a:pPr>
            <a:endParaRPr lang="en-US"/>
          </a:p>
        </p:txBody>
      </p:sp>
      <p:sp>
        <p:nvSpPr>
          <p:cNvPr id="5" name="Rectangle 66"/>
          <p:cNvSpPr>
            <a:spLocks noGrp="1" noChangeArrowheads="1"/>
          </p:cNvSpPr>
          <p:nvPr>
            <p:ph type="ftr" sz="quarter" idx="11"/>
          </p:nvPr>
        </p:nvSpPr>
        <p:spPr>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89D2AE0D-FE27-4728-BED4-2CCD6A3C505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8382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8006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65"/>
          <p:cNvSpPr>
            <a:spLocks noGrp="1" noChangeArrowheads="1"/>
          </p:cNvSpPr>
          <p:nvPr>
            <p:ph type="dt" sz="half" idx="10"/>
          </p:nvPr>
        </p:nvSpPr>
        <p:spPr>
          <a:ln/>
        </p:spPr>
        <p:txBody>
          <a:bodyPr/>
          <a:lstStyle>
            <a:lvl1pPr>
              <a:defRPr/>
            </a:lvl1pPr>
          </a:lstStyle>
          <a:p>
            <a:pPr>
              <a:defRPr/>
            </a:pPr>
            <a:endParaRPr lang="en-US"/>
          </a:p>
        </p:txBody>
      </p:sp>
      <p:sp>
        <p:nvSpPr>
          <p:cNvPr id="6" name="Rectangle 66"/>
          <p:cNvSpPr>
            <a:spLocks noGrp="1" noChangeArrowheads="1"/>
          </p:cNvSpPr>
          <p:nvPr>
            <p:ph type="ftr" sz="quarter" idx="11"/>
          </p:nvPr>
        </p:nvSpPr>
        <p:spPr>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C5D352A2-4EDA-4560-9F58-69B7C1B90C4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52" name="Group 3"/>
            <p:cNvGrpSpPr>
              <a:grpSpLocks/>
            </p:cNvGrpSpPr>
            <p:nvPr/>
          </p:nvGrpSpPr>
          <p:grpSpPr bwMode="auto">
            <a:xfrm>
              <a:off x="0" y="0"/>
              <a:ext cx="5760" cy="4320"/>
              <a:chOff x="0" y="0"/>
              <a:chExt cx="5760" cy="4320"/>
            </a:xfrm>
          </p:grpSpPr>
          <p:grpSp>
            <p:nvGrpSpPr>
              <p:cNvPr id="6159" name="Group 4"/>
              <p:cNvGrpSpPr>
                <a:grpSpLocks/>
              </p:cNvGrpSpPr>
              <p:nvPr/>
            </p:nvGrpSpPr>
            <p:grpSpPr bwMode="auto">
              <a:xfrm>
                <a:off x="0" y="192"/>
                <a:ext cx="5760" cy="4032"/>
                <a:chOff x="0" y="192"/>
                <a:chExt cx="5760" cy="4032"/>
              </a:xfrm>
            </p:grpSpPr>
            <p:sp>
              <p:nvSpPr>
                <p:cNvPr id="25605"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06"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07"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08"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09"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0"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1"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2"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3"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4"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5"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6"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7"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8"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19"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0"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1"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2"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3"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4"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5"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6"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grpSp>
          <p:grpSp>
            <p:nvGrpSpPr>
              <p:cNvPr id="6160" name="Group 27"/>
              <p:cNvGrpSpPr>
                <a:grpSpLocks/>
              </p:cNvGrpSpPr>
              <p:nvPr/>
            </p:nvGrpSpPr>
            <p:grpSpPr bwMode="auto">
              <a:xfrm>
                <a:off x="192" y="0"/>
                <a:ext cx="5376" cy="4320"/>
                <a:chOff x="192" y="0"/>
                <a:chExt cx="5376" cy="4320"/>
              </a:xfrm>
            </p:grpSpPr>
            <p:sp>
              <p:nvSpPr>
                <p:cNvPr id="25628"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29"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0"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1"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2"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3"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4"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5"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6"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7"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8"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39"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0"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1"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2"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3"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4"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5"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6"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7"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8"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49"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0"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1"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2"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3"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4"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5"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sp>
              <p:nvSpPr>
                <p:cNvPr id="25656"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IN"/>
                </a:p>
              </p:txBody>
            </p:sp>
          </p:grpSp>
        </p:grpSp>
        <p:sp>
          <p:nvSpPr>
            <p:cNvPr id="256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w="9525">
              <a:noFill/>
              <a:miter lim="800000"/>
              <a:headEnd/>
              <a:tailEnd/>
            </a:ln>
            <a:effectLst/>
          </p:spPr>
          <p:txBody>
            <a:bodyPr wrap="none" anchor="ctr"/>
            <a:lstStyle/>
            <a:p>
              <a:pPr>
                <a:defRPr/>
              </a:pPr>
              <a:endParaRPr lang="en-IN"/>
            </a:p>
          </p:txBody>
        </p:sp>
        <p:sp>
          <p:nvSpPr>
            <p:cNvPr id="25658" name="Line 58"/>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pPr>
                <a:defRPr/>
              </a:pPr>
              <a:endParaRPr lang="en-IN"/>
            </a:p>
          </p:txBody>
        </p:sp>
        <p:grpSp>
          <p:nvGrpSpPr>
            <p:cNvPr id="6155" name="Group 59"/>
            <p:cNvGrpSpPr>
              <a:grpSpLocks/>
            </p:cNvGrpSpPr>
            <p:nvPr/>
          </p:nvGrpSpPr>
          <p:grpSpPr bwMode="auto">
            <a:xfrm>
              <a:off x="261" y="892"/>
              <a:ext cx="1124" cy="1464"/>
              <a:chOff x="96" y="916"/>
              <a:chExt cx="2208" cy="2876"/>
            </a:xfrm>
          </p:grpSpPr>
          <p:sp>
            <p:nvSpPr>
              <p:cNvPr id="25660" name="Line 60"/>
              <p:cNvSpPr>
                <a:spLocks noChangeShapeType="1"/>
              </p:cNvSpPr>
              <p:nvPr/>
            </p:nvSpPr>
            <p:spPr bwMode="ltGray">
              <a:xfrm flipH="1">
                <a:off x="96" y="1038"/>
                <a:ext cx="2208" cy="0"/>
              </a:xfrm>
              <a:prstGeom prst="line">
                <a:avLst/>
              </a:prstGeom>
              <a:noFill/>
              <a:ln w="9525">
                <a:solidFill>
                  <a:schemeClr val="hlink"/>
                </a:solidFill>
                <a:round/>
                <a:headEnd/>
                <a:tailEnd/>
              </a:ln>
              <a:effectLst/>
            </p:spPr>
            <p:txBody>
              <a:bodyPr wrap="none" anchor="ctr"/>
              <a:lstStyle/>
              <a:p>
                <a:pPr>
                  <a:defRPr/>
                </a:pPr>
                <a:endParaRPr lang="en-IN"/>
              </a:p>
            </p:txBody>
          </p:sp>
          <p:sp>
            <p:nvSpPr>
              <p:cNvPr id="25661" name="Line 61"/>
              <p:cNvSpPr>
                <a:spLocks noChangeShapeType="1"/>
              </p:cNvSpPr>
              <p:nvPr/>
            </p:nvSpPr>
            <p:spPr bwMode="ltGray">
              <a:xfrm>
                <a:off x="336" y="920"/>
                <a:ext cx="0" cy="2872"/>
              </a:xfrm>
              <a:prstGeom prst="line">
                <a:avLst/>
              </a:prstGeom>
              <a:noFill/>
              <a:ln w="9525">
                <a:solidFill>
                  <a:schemeClr val="hlink"/>
                </a:solidFill>
                <a:round/>
                <a:headEnd/>
                <a:tailEnd/>
              </a:ln>
              <a:effectLst/>
            </p:spPr>
            <p:txBody>
              <a:bodyPr wrap="none" anchor="ctr"/>
              <a:lstStyle/>
              <a:p>
                <a:pPr>
                  <a:defRPr/>
                </a:pPr>
                <a:endParaRPr lang="en-IN"/>
              </a:p>
            </p:txBody>
          </p:sp>
          <p:sp>
            <p:nvSpPr>
              <p:cNvPr id="25662" name="Arc 62"/>
              <p:cNvSpPr>
                <a:spLocks/>
              </p:cNvSpPr>
              <p:nvPr/>
            </p:nvSpPr>
            <p:spPr bwMode="ltGray">
              <a:xfrm flipH="1">
                <a:off x="218" y="916"/>
                <a:ext cx="238" cy="240"/>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pPr>
                  <a:defRPr/>
                </a:pPr>
                <a:endParaRPr lang="en-IN"/>
              </a:p>
            </p:txBody>
          </p:sp>
        </p:grpSp>
      </p:grpSp>
      <p:sp>
        <p:nvSpPr>
          <p:cNvPr id="6147" name="Rectangle 63"/>
          <p:cNvSpPr>
            <a:spLocks noGrp="1" noChangeArrowheads="1"/>
          </p:cNvSpPr>
          <p:nvPr>
            <p:ph type="title"/>
          </p:nvPr>
        </p:nvSpPr>
        <p:spPr bwMode="auto">
          <a:xfrm>
            <a:off x="609600" y="3048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148"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65" name="Rectangle 65"/>
          <p:cNvSpPr>
            <a:spLocks noGrp="1" noChangeArrowheads="1"/>
          </p:cNvSpPr>
          <p:nvPr>
            <p:ph type="dt" sz="half" idx="2"/>
          </p:nvPr>
        </p:nvSpPr>
        <p:spPr bwMode="auto">
          <a:xfrm>
            <a:off x="6858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Tahoma" pitchFamily="34" charset="0"/>
              </a:defRPr>
            </a:lvl1pPr>
          </a:lstStyle>
          <a:p>
            <a:pPr>
              <a:defRPr/>
            </a:pPr>
            <a:endParaRPr lang="en-US"/>
          </a:p>
        </p:txBody>
      </p:sp>
      <p:sp>
        <p:nvSpPr>
          <p:cNvPr id="25666" name="Rectangle 6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Tahoma" pitchFamily="34" charset="0"/>
              </a:defRPr>
            </a:lvl1pPr>
          </a:lstStyle>
          <a:p>
            <a:pPr>
              <a:defRPr/>
            </a:pPr>
            <a:endParaRPr lang="en-US"/>
          </a:p>
        </p:txBody>
      </p:sp>
      <p:sp>
        <p:nvSpPr>
          <p:cNvPr id="25667" name="Rectangle 6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Tahoma" pitchFamily="34" charset="0"/>
              </a:defRPr>
            </a:lvl1pPr>
          </a:lstStyle>
          <a:p>
            <a:pPr>
              <a:defRPr/>
            </a:pPr>
            <a:fld id="{3216EAC8-01B7-46BA-9446-6F28045FC9A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75"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Lst>
  <p:txStyles>
    <p:titleStyle>
      <a:lvl1pPr algn="ctr" rtl="0" eaLnBrk="0" fontAlgn="base" hangingPunct="0">
        <a:spcBef>
          <a:spcPct val="0"/>
        </a:spcBef>
        <a:spcAft>
          <a:spcPct val="0"/>
        </a:spcAft>
        <a:defRPr sz="4400" b="1">
          <a:solidFill>
            <a:srgbClr val="010000"/>
          </a:solidFill>
          <a:latin typeface="+mj-lt"/>
          <a:ea typeface="+mj-ea"/>
          <a:cs typeface="+mj-cs"/>
        </a:defRPr>
      </a:lvl1pPr>
      <a:lvl2pPr algn="ctr" rtl="0" eaLnBrk="0" fontAlgn="base" hangingPunct="0">
        <a:spcBef>
          <a:spcPct val="0"/>
        </a:spcBef>
        <a:spcAft>
          <a:spcPct val="0"/>
        </a:spcAft>
        <a:defRPr sz="4400" b="1">
          <a:solidFill>
            <a:srgbClr val="010000"/>
          </a:solidFill>
          <a:latin typeface="Arial Narrow" pitchFamily="34" charset="0"/>
        </a:defRPr>
      </a:lvl2pPr>
      <a:lvl3pPr algn="ctr" rtl="0" eaLnBrk="0" fontAlgn="base" hangingPunct="0">
        <a:spcBef>
          <a:spcPct val="0"/>
        </a:spcBef>
        <a:spcAft>
          <a:spcPct val="0"/>
        </a:spcAft>
        <a:defRPr sz="4400" b="1">
          <a:solidFill>
            <a:srgbClr val="010000"/>
          </a:solidFill>
          <a:latin typeface="Arial Narrow" pitchFamily="34" charset="0"/>
        </a:defRPr>
      </a:lvl3pPr>
      <a:lvl4pPr algn="ctr" rtl="0" eaLnBrk="0" fontAlgn="base" hangingPunct="0">
        <a:spcBef>
          <a:spcPct val="0"/>
        </a:spcBef>
        <a:spcAft>
          <a:spcPct val="0"/>
        </a:spcAft>
        <a:defRPr sz="4400" b="1">
          <a:solidFill>
            <a:srgbClr val="010000"/>
          </a:solidFill>
          <a:latin typeface="Arial Narrow" pitchFamily="34" charset="0"/>
        </a:defRPr>
      </a:lvl4pPr>
      <a:lvl5pPr algn="ctr" rtl="0" eaLnBrk="0" fontAlgn="base" hangingPunct="0">
        <a:spcBef>
          <a:spcPct val="0"/>
        </a:spcBef>
        <a:spcAft>
          <a:spcPct val="0"/>
        </a:spcAft>
        <a:defRPr sz="4400" b="1">
          <a:solidFill>
            <a:srgbClr val="010000"/>
          </a:solidFill>
          <a:latin typeface="Arial Narrow" pitchFamily="34" charset="0"/>
        </a:defRPr>
      </a:lvl5pPr>
      <a:lvl6pPr marL="457200" algn="ctr" rtl="0" fontAlgn="base">
        <a:spcBef>
          <a:spcPct val="0"/>
        </a:spcBef>
        <a:spcAft>
          <a:spcPct val="0"/>
        </a:spcAft>
        <a:defRPr sz="4400" b="1">
          <a:solidFill>
            <a:srgbClr val="010000"/>
          </a:solidFill>
          <a:latin typeface="Arial Narrow" pitchFamily="34" charset="0"/>
        </a:defRPr>
      </a:lvl6pPr>
      <a:lvl7pPr marL="914400" algn="ctr" rtl="0" fontAlgn="base">
        <a:spcBef>
          <a:spcPct val="0"/>
        </a:spcBef>
        <a:spcAft>
          <a:spcPct val="0"/>
        </a:spcAft>
        <a:defRPr sz="4400" b="1">
          <a:solidFill>
            <a:srgbClr val="010000"/>
          </a:solidFill>
          <a:latin typeface="Arial Narrow" pitchFamily="34" charset="0"/>
        </a:defRPr>
      </a:lvl7pPr>
      <a:lvl8pPr marL="1371600" algn="ctr" rtl="0" fontAlgn="base">
        <a:spcBef>
          <a:spcPct val="0"/>
        </a:spcBef>
        <a:spcAft>
          <a:spcPct val="0"/>
        </a:spcAft>
        <a:defRPr sz="4400" b="1">
          <a:solidFill>
            <a:srgbClr val="010000"/>
          </a:solidFill>
          <a:latin typeface="Arial Narrow" pitchFamily="34" charset="0"/>
        </a:defRPr>
      </a:lvl8pPr>
      <a:lvl9pPr marL="1828800" algn="ctr" rtl="0" fontAlgn="base">
        <a:spcBef>
          <a:spcPct val="0"/>
        </a:spcBef>
        <a:spcAft>
          <a:spcPct val="0"/>
        </a:spcAft>
        <a:defRPr sz="4400" b="1">
          <a:solidFill>
            <a:srgbClr val="010000"/>
          </a:solidFill>
          <a:latin typeface="Arial Narrow" pitchFamily="34"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4"/>
        </a:buBlip>
        <a:defRPr sz="3200">
          <a:solidFill>
            <a:srgbClr val="06070E"/>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rgbClr val="06070E"/>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rgbClr val="06070E"/>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rgbClr val="06070E"/>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rgbClr val="06070E"/>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rgbClr val="06070E"/>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rgbClr val="06070E"/>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rgbClr val="06070E"/>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rgbClr val="06070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a:xfrm>
            <a:off x="609600" y="228600"/>
            <a:ext cx="7848600" cy="1905000"/>
          </a:xfrm>
        </p:spPr>
        <p:txBody>
          <a:bodyPr anchor="ctr"/>
          <a:lstStyle/>
          <a:p>
            <a:pPr>
              <a:defRPr/>
            </a:pPr>
            <a:r>
              <a:rPr lang="en-GB" sz="3600" dirty="0" smtClean="0">
                <a:solidFill>
                  <a:schemeClr val="bg2">
                    <a:lumMod val="50000"/>
                  </a:schemeClr>
                </a:solidFill>
              </a:rPr>
              <a:t>Core Competence as a Strategic Tool for Sustainability of Business</a:t>
            </a:r>
            <a:endParaRPr lang="en-US" sz="3600" dirty="0">
              <a:solidFill>
                <a:schemeClr val="bg2">
                  <a:lumMod val="50000"/>
                </a:schemeClr>
              </a:solidFill>
            </a:endParaRPr>
          </a:p>
        </p:txBody>
      </p:sp>
      <p:sp>
        <p:nvSpPr>
          <p:cNvPr id="5" name="Rectangle 4"/>
          <p:cNvSpPr/>
          <p:nvPr/>
        </p:nvSpPr>
        <p:spPr>
          <a:xfrm>
            <a:off x="3200400" y="6324600"/>
            <a:ext cx="2076209" cy="461665"/>
          </a:xfrm>
          <a:prstGeom prst="rect">
            <a:avLst/>
          </a:prstGeom>
        </p:spPr>
        <p:txBody>
          <a:bodyPr wrap="none">
            <a:spAutoFit/>
          </a:bodyPr>
          <a:lstStyle/>
          <a:p>
            <a:r>
              <a:rPr lang="en-IN" dirty="0" smtClean="0"/>
              <a:t>21</a:t>
            </a:r>
            <a:r>
              <a:rPr lang="en-IN" baseline="30000" dirty="0" smtClean="0"/>
              <a:t>st</a:t>
            </a:r>
            <a:r>
              <a:rPr lang="en-IN" dirty="0" smtClean="0"/>
              <a:t> March, 2025</a:t>
            </a:r>
          </a:p>
        </p:txBody>
      </p:sp>
      <p:pic>
        <p:nvPicPr>
          <p:cNvPr id="2" name="Picture 1"/>
          <p:cNvPicPr>
            <a:picLocks noChangeAspect="1"/>
          </p:cNvPicPr>
          <p:nvPr/>
        </p:nvPicPr>
        <p:blipFill>
          <a:blip r:embed="rId3"/>
          <a:stretch>
            <a:fillRect/>
          </a:stretch>
        </p:blipFill>
        <p:spPr>
          <a:xfrm>
            <a:off x="947237" y="3962400"/>
            <a:ext cx="7173326" cy="227679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K. Prahalad: Top And Bottom Of The Pyramid - Thinkers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14399"/>
            <a:ext cx="51435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6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790576" y="1342734"/>
            <a:ext cx="3562847" cy="4172532"/>
          </a:xfrm>
          <a:prstGeom prst="rect">
            <a:avLst/>
          </a:prstGeom>
        </p:spPr>
      </p:pic>
    </p:spTree>
    <p:extLst>
      <p:ext uri="{BB962C8B-B14F-4D97-AF65-F5344CB8AC3E}">
        <p14:creationId xmlns:p14="http://schemas.microsoft.com/office/powerpoint/2010/main" val="3405036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pPr>
              <a:defRPr/>
            </a:pPr>
            <a:r>
              <a:rPr lang="en-US" sz="4000" dirty="0" smtClean="0">
                <a:solidFill>
                  <a:schemeClr val="bg2">
                    <a:lumMod val="50000"/>
                  </a:schemeClr>
                </a:solidFill>
              </a:rPr>
              <a:t> </a:t>
            </a:r>
            <a:endParaRPr lang="en-US" sz="4000" dirty="0">
              <a:solidFill>
                <a:schemeClr val="bg2">
                  <a:lumMod val="50000"/>
                </a:schemeClr>
              </a:solidFill>
            </a:endParaRPr>
          </a:p>
        </p:txBody>
      </p:sp>
      <p:sp>
        <p:nvSpPr>
          <p:cNvPr id="13315" name="Content Placeholder 2" descr="Rectangle: Click to edit Master text styles&#10;Second level&#10;Third level&#10;Fourth level&#10;Fifth level"/>
          <p:cNvSpPr>
            <a:spLocks noGrp="1"/>
          </p:cNvSpPr>
          <p:nvPr>
            <p:ph idx="1"/>
          </p:nvPr>
        </p:nvSpPr>
        <p:spPr>
          <a:xfrm>
            <a:off x="838200" y="1447800"/>
            <a:ext cx="7086600" cy="4800600"/>
          </a:xfrm>
        </p:spPr>
        <p:txBody>
          <a:bodyPr>
            <a:noAutofit/>
          </a:bodyPr>
          <a:lstStyle/>
          <a:p>
            <a:pPr algn="just"/>
            <a:r>
              <a:rPr lang="en-GB" dirty="0">
                <a:solidFill>
                  <a:schemeClr val="bg2">
                    <a:lumMod val="50000"/>
                  </a:schemeClr>
                </a:solidFill>
              </a:rPr>
              <a:t>In simpler terms, it refers to the </a:t>
            </a:r>
            <a:r>
              <a:rPr lang="en-GB" b="1" dirty="0">
                <a:solidFill>
                  <a:schemeClr val="bg2">
                    <a:lumMod val="50000"/>
                  </a:schemeClr>
                </a:solidFill>
              </a:rPr>
              <a:t>unique strengths or capabilities</a:t>
            </a:r>
            <a:r>
              <a:rPr lang="en-GB" dirty="0">
                <a:solidFill>
                  <a:schemeClr val="bg2">
                    <a:lumMod val="50000"/>
                  </a:schemeClr>
                </a:solidFill>
              </a:rPr>
              <a:t> that a company possesses, which:</a:t>
            </a:r>
          </a:p>
          <a:p>
            <a:pPr lvl="1" algn="just"/>
            <a:r>
              <a:rPr lang="en-GB" b="1" dirty="0">
                <a:solidFill>
                  <a:schemeClr val="bg2">
                    <a:lumMod val="50000"/>
                  </a:schemeClr>
                </a:solidFill>
              </a:rPr>
              <a:t>Provide customer value.</a:t>
            </a:r>
            <a:endParaRPr lang="en-GB" dirty="0">
              <a:solidFill>
                <a:schemeClr val="bg2">
                  <a:lumMod val="50000"/>
                </a:schemeClr>
              </a:solidFill>
            </a:endParaRPr>
          </a:p>
          <a:p>
            <a:pPr lvl="1" algn="just"/>
            <a:r>
              <a:rPr lang="en-GB" b="1" dirty="0">
                <a:solidFill>
                  <a:schemeClr val="bg2">
                    <a:lumMod val="50000"/>
                  </a:schemeClr>
                </a:solidFill>
              </a:rPr>
              <a:t>Are difficult for competitors to imitate.</a:t>
            </a:r>
            <a:endParaRPr lang="en-GB" dirty="0">
              <a:solidFill>
                <a:schemeClr val="bg2">
                  <a:lumMod val="50000"/>
                </a:schemeClr>
              </a:solidFill>
            </a:endParaRPr>
          </a:p>
          <a:p>
            <a:pPr lvl="1" algn="just"/>
            <a:r>
              <a:rPr lang="en-GB" b="1" dirty="0">
                <a:solidFill>
                  <a:schemeClr val="bg2">
                    <a:lumMod val="50000"/>
                  </a:schemeClr>
                </a:solidFill>
              </a:rPr>
              <a:t>Can be leveraged to enter a wide variety of markets.</a:t>
            </a:r>
            <a:endParaRPr lang="en-GB" dirty="0">
              <a:solidFill>
                <a:schemeClr val="bg2">
                  <a:lumMod val="50000"/>
                </a:schemeClr>
              </a:solidFill>
            </a:endParaRPr>
          </a:p>
          <a:p>
            <a:pPr algn="just">
              <a:spcBef>
                <a:spcPts val="0"/>
              </a:spcBef>
            </a:pPr>
            <a:endParaRPr lang="en-US" dirty="0" smtClean="0">
              <a:solidFill>
                <a:schemeClr val="bg2">
                  <a:lumMod val="50000"/>
                </a:schemeClr>
              </a:solidFill>
            </a:endParaRPr>
          </a:p>
        </p:txBody>
      </p:sp>
      <p:sp>
        <p:nvSpPr>
          <p:cNvPr id="6" name="Title 1"/>
          <p:cNvSpPr txBox="1">
            <a:spLocks/>
          </p:cNvSpPr>
          <p:nvPr/>
        </p:nvSpPr>
        <p:spPr bwMode="auto">
          <a:xfrm>
            <a:off x="595009" y="76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400" b="1">
                <a:solidFill>
                  <a:srgbClr val="010000"/>
                </a:solidFill>
                <a:latin typeface="+mj-lt"/>
                <a:ea typeface="+mj-ea"/>
                <a:cs typeface="+mj-cs"/>
              </a:defRPr>
            </a:lvl1pPr>
            <a:lvl2pPr algn="ctr" rtl="0" eaLnBrk="0" fontAlgn="base" hangingPunct="0">
              <a:spcBef>
                <a:spcPct val="0"/>
              </a:spcBef>
              <a:spcAft>
                <a:spcPct val="0"/>
              </a:spcAft>
              <a:defRPr sz="4400" b="1">
                <a:solidFill>
                  <a:srgbClr val="010000"/>
                </a:solidFill>
                <a:latin typeface="Arial Narrow" pitchFamily="34" charset="0"/>
              </a:defRPr>
            </a:lvl2pPr>
            <a:lvl3pPr algn="ctr" rtl="0" eaLnBrk="0" fontAlgn="base" hangingPunct="0">
              <a:spcBef>
                <a:spcPct val="0"/>
              </a:spcBef>
              <a:spcAft>
                <a:spcPct val="0"/>
              </a:spcAft>
              <a:defRPr sz="4400" b="1">
                <a:solidFill>
                  <a:srgbClr val="010000"/>
                </a:solidFill>
                <a:latin typeface="Arial Narrow" pitchFamily="34" charset="0"/>
              </a:defRPr>
            </a:lvl3pPr>
            <a:lvl4pPr algn="ctr" rtl="0" eaLnBrk="0" fontAlgn="base" hangingPunct="0">
              <a:spcBef>
                <a:spcPct val="0"/>
              </a:spcBef>
              <a:spcAft>
                <a:spcPct val="0"/>
              </a:spcAft>
              <a:defRPr sz="4400" b="1">
                <a:solidFill>
                  <a:srgbClr val="010000"/>
                </a:solidFill>
                <a:latin typeface="Arial Narrow" pitchFamily="34" charset="0"/>
              </a:defRPr>
            </a:lvl4pPr>
            <a:lvl5pPr algn="ctr" rtl="0" eaLnBrk="0" fontAlgn="base" hangingPunct="0">
              <a:spcBef>
                <a:spcPct val="0"/>
              </a:spcBef>
              <a:spcAft>
                <a:spcPct val="0"/>
              </a:spcAft>
              <a:defRPr sz="4400" b="1">
                <a:solidFill>
                  <a:srgbClr val="010000"/>
                </a:solidFill>
                <a:latin typeface="Arial Narrow" pitchFamily="34" charset="0"/>
              </a:defRPr>
            </a:lvl5pPr>
            <a:lvl6pPr marL="457200" algn="ctr" rtl="0" fontAlgn="base">
              <a:spcBef>
                <a:spcPct val="0"/>
              </a:spcBef>
              <a:spcAft>
                <a:spcPct val="0"/>
              </a:spcAft>
              <a:defRPr sz="4400" b="1">
                <a:solidFill>
                  <a:srgbClr val="010000"/>
                </a:solidFill>
                <a:latin typeface="Arial Narrow" pitchFamily="34" charset="0"/>
              </a:defRPr>
            </a:lvl6pPr>
            <a:lvl7pPr marL="914400" algn="ctr" rtl="0" fontAlgn="base">
              <a:spcBef>
                <a:spcPct val="0"/>
              </a:spcBef>
              <a:spcAft>
                <a:spcPct val="0"/>
              </a:spcAft>
              <a:defRPr sz="4400" b="1">
                <a:solidFill>
                  <a:srgbClr val="010000"/>
                </a:solidFill>
                <a:latin typeface="Arial Narrow" pitchFamily="34" charset="0"/>
              </a:defRPr>
            </a:lvl7pPr>
            <a:lvl8pPr marL="1371600" algn="ctr" rtl="0" fontAlgn="base">
              <a:spcBef>
                <a:spcPct val="0"/>
              </a:spcBef>
              <a:spcAft>
                <a:spcPct val="0"/>
              </a:spcAft>
              <a:defRPr sz="4400" b="1">
                <a:solidFill>
                  <a:srgbClr val="010000"/>
                </a:solidFill>
                <a:latin typeface="Arial Narrow" pitchFamily="34" charset="0"/>
              </a:defRPr>
            </a:lvl8pPr>
            <a:lvl9pPr marL="1828800" algn="ctr" rtl="0" fontAlgn="base">
              <a:spcBef>
                <a:spcPct val="0"/>
              </a:spcBef>
              <a:spcAft>
                <a:spcPct val="0"/>
              </a:spcAft>
              <a:defRPr sz="4400" b="1">
                <a:solidFill>
                  <a:srgbClr val="010000"/>
                </a:solidFill>
                <a:latin typeface="Arial Narrow" pitchFamily="34" charset="0"/>
              </a:defRPr>
            </a:lvl9pPr>
          </a:lstStyle>
          <a:p>
            <a:pPr eaLnBrk="1" hangingPunct="1"/>
            <a:r>
              <a:rPr lang="en-US" sz="3600" kern="0" dirty="0" smtClean="0">
                <a:solidFill>
                  <a:schemeClr val="tx1"/>
                </a:solidFill>
              </a:rPr>
              <a:t>Core Competence </a:t>
            </a:r>
            <a:endParaRPr lang="en-IN" sz="3600" kern="0" dirty="0" smtClean="0">
              <a:solidFill>
                <a:schemeClr val="tx1"/>
              </a:solidFill>
            </a:endParaRPr>
          </a:p>
        </p:txBody>
      </p:sp>
    </p:spTree>
    <p:extLst>
      <p:ext uri="{BB962C8B-B14F-4D97-AF65-F5344CB8AC3E}">
        <p14:creationId xmlns:p14="http://schemas.microsoft.com/office/powerpoint/2010/main" val="902136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pPr>
              <a:defRPr/>
            </a:pPr>
            <a:r>
              <a:rPr lang="en-US" sz="4000" dirty="0" smtClean="0">
                <a:solidFill>
                  <a:schemeClr val="bg2">
                    <a:lumMod val="50000"/>
                  </a:schemeClr>
                </a:solidFill>
              </a:rPr>
              <a:t> </a:t>
            </a:r>
            <a:endParaRPr lang="en-US" sz="4000" dirty="0">
              <a:solidFill>
                <a:schemeClr val="bg2">
                  <a:lumMod val="50000"/>
                </a:schemeClr>
              </a:solidFill>
            </a:endParaRPr>
          </a:p>
        </p:txBody>
      </p:sp>
      <p:sp>
        <p:nvSpPr>
          <p:cNvPr id="13315" name="Content Placeholder 2" descr="Rectangle: Click to edit Master text styles&#10;Second level&#10;Third level&#10;Fourth level&#10;Fifth level"/>
          <p:cNvSpPr>
            <a:spLocks noGrp="1"/>
          </p:cNvSpPr>
          <p:nvPr>
            <p:ph idx="1"/>
          </p:nvPr>
        </p:nvSpPr>
        <p:spPr>
          <a:xfrm>
            <a:off x="838200" y="1447800"/>
            <a:ext cx="2971800" cy="4191000"/>
          </a:xfrm>
        </p:spPr>
        <p:txBody>
          <a:bodyPr>
            <a:noAutofit/>
          </a:bodyPr>
          <a:lstStyle/>
          <a:p>
            <a:pPr>
              <a:spcBef>
                <a:spcPts val="0"/>
              </a:spcBef>
            </a:pPr>
            <a:r>
              <a:rPr lang="en-GB" sz="2800" dirty="0" smtClean="0">
                <a:solidFill>
                  <a:schemeClr val="bg2">
                    <a:lumMod val="50000"/>
                  </a:schemeClr>
                </a:solidFill>
              </a:rPr>
              <a:t>The concept was </a:t>
            </a:r>
            <a:r>
              <a:rPr lang="en-GB" sz="2800" dirty="0">
                <a:solidFill>
                  <a:schemeClr val="bg2">
                    <a:lumMod val="50000"/>
                  </a:schemeClr>
                </a:solidFill>
              </a:rPr>
              <a:t>first introduced by C.K. </a:t>
            </a:r>
            <a:r>
              <a:rPr lang="en-GB" sz="2800" dirty="0" err="1">
                <a:solidFill>
                  <a:schemeClr val="bg2">
                    <a:lumMod val="50000"/>
                  </a:schemeClr>
                </a:solidFill>
              </a:rPr>
              <a:t>Prahalad</a:t>
            </a:r>
            <a:r>
              <a:rPr lang="en-GB" sz="2800" dirty="0">
                <a:solidFill>
                  <a:schemeClr val="bg2">
                    <a:lumMod val="50000"/>
                  </a:schemeClr>
                </a:solidFill>
              </a:rPr>
              <a:t> and Gary Hamel in their influential 1990 Harvard Business Review article, "The Core Competence of the Corporation"</a:t>
            </a:r>
            <a:endParaRPr lang="en-US" sz="2800" dirty="0" smtClean="0">
              <a:solidFill>
                <a:schemeClr val="bg2">
                  <a:lumMod val="50000"/>
                </a:schemeClr>
              </a:solidFill>
            </a:endParaRPr>
          </a:p>
        </p:txBody>
      </p:sp>
      <p:pic>
        <p:nvPicPr>
          <p:cNvPr id="4" name="Picture 3"/>
          <p:cNvPicPr>
            <a:picLocks noChangeAspect="1"/>
          </p:cNvPicPr>
          <p:nvPr/>
        </p:nvPicPr>
        <p:blipFill>
          <a:blip r:embed="rId2"/>
          <a:stretch>
            <a:fillRect/>
          </a:stretch>
        </p:blipFill>
        <p:spPr>
          <a:xfrm>
            <a:off x="4267200" y="1981200"/>
            <a:ext cx="4501606" cy="2229570"/>
          </a:xfrm>
          <a:prstGeom prst="rect">
            <a:avLst/>
          </a:prstGeom>
        </p:spPr>
      </p:pic>
      <p:sp>
        <p:nvSpPr>
          <p:cNvPr id="6" name="Title 1"/>
          <p:cNvSpPr txBox="1">
            <a:spLocks/>
          </p:cNvSpPr>
          <p:nvPr/>
        </p:nvSpPr>
        <p:spPr bwMode="auto">
          <a:xfrm>
            <a:off x="595009" y="76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400" b="1">
                <a:solidFill>
                  <a:srgbClr val="010000"/>
                </a:solidFill>
                <a:latin typeface="+mj-lt"/>
                <a:ea typeface="+mj-ea"/>
                <a:cs typeface="+mj-cs"/>
              </a:defRPr>
            </a:lvl1pPr>
            <a:lvl2pPr algn="ctr" rtl="0" eaLnBrk="0" fontAlgn="base" hangingPunct="0">
              <a:spcBef>
                <a:spcPct val="0"/>
              </a:spcBef>
              <a:spcAft>
                <a:spcPct val="0"/>
              </a:spcAft>
              <a:defRPr sz="4400" b="1">
                <a:solidFill>
                  <a:srgbClr val="010000"/>
                </a:solidFill>
                <a:latin typeface="Arial Narrow" pitchFamily="34" charset="0"/>
              </a:defRPr>
            </a:lvl2pPr>
            <a:lvl3pPr algn="ctr" rtl="0" eaLnBrk="0" fontAlgn="base" hangingPunct="0">
              <a:spcBef>
                <a:spcPct val="0"/>
              </a:spcBef>
              <a:spcAft>
                <a:spcPct val="0"/>
              </a:spcAft>
              <a:defRPr sz="4400" b="1">
                <a:solidFill>
                  <a:srgbClr val="010000"/>
                </a:solidFill>
                <a:latin typeface="Arial Narrow" pitchFamily="34" charset="0"/>
              </a:defRPr>
            </a:lvl3pPr>
            <a:lvl4pPr algn="ctr" rtl="0" eaLnBrk="0" fontAlgn="base" hangingPunct="0">
              <a:spcBef>
                <a:spcPct val="0"/>
              </a:spcBef>
              <a:spcAft>
                <a:spcPct val="0"/>
              </a:spcAft>
              <a:defRPr sz="4400" b="1">
                <a:solidFill>
                  <a:srgbClr val="010000"/>
                </a:solidFill>
                <a:latin typeface="Arial Narrow" pitchFamily="34" charset="0"/>
              </a:defRPr>
            </a:lvl4pPr>
            <a:lvl5pPr algn="ctr" rtl="0" eaLnBrk="0" fontAlgn="base" hangingPunct="0">
              <a:spcBef>
                <a:spcPct val="0"/>
              </a:spcBef>
              <a:spcAft>
                <a:spcPct val="0"/>
              </a:spcAft>
              <a:defRPr sz="4400" b="1">
                <a:solidFill>
                  <a:srgbClr val="010000"/>
                </a:solidFill>
                <a:latin typeface="Arial Narrow" pitchFamily="34" charset="0"/>
              </a:defRPr>
            </a:lvl5pPr>
            <a:lvl6pPr marL="457200" algn="ctr" rtl="0" fontAlgn="base">
              <a:spcBef>
                <a:spcPct val="0"/>
              </a:spcBef>
              <a:spcAft>
                <a:spcPct val="0"/>
              </a:spcAft>
              <a:defRPr sz="4400" b="1">
                <a:solidFill>
                  <a:srgbClr val="010000"/>
                </a:solidFill>
                <a:latin typeface="Arial Narrow" pitchFamily="34" charset="0"/>
              </a:defRPr>
            </a:lvl6pPr>
            <a:lvl7pPr marL="914400" algn="ctr" rtl="0" fontAlgn="base">
              <a:spcBef>
                <a:spcPct val="0"/>
              </a:spcBef>
              <a:spcAft>
                <a:spcPct val="0"/>
              </a:spcAft>
              <a:defRPr sz="4400" b="1">
                <a:solidFill>
                  <a:srgbClr val="010000"/>
                </a:solidFill>
                <a:latin typeface="Arial Narrow" pitchFamily="34" charset="0"/>
              </a:defRPr>
            </a:lvl7pPr>
            <a:lvl8pPr marL="1371600" algn="ctr" rtl="0" fontAlgn="base">
              <a:spcBef>
                <a:spcPct val="0"/>
              </a:spcBef>
              <a:spcAft>
                <a:spcPct val="0"/>
              </a:spcAft>
              <a:defRPr sz="4400" b="1">
                <a:solidFill>
                  <a:srgbClr val="010000"/>
                </a:solidFill>
                <a:latin typeface="Arial Narrow" pitchFamily="34" charset="0"/>
              </a:defRPr>
            </a:lvl8pPr>
            <a:lvl9pPr marL="1828800" algn="ctr" rtl="0" fontAlgn="base">
              <a:spcBef>
                <a:spcPct val="0"/>
              </a:spcBef>
              <a:spcAft>
                <a:spcPct val="0"/>
              </a:spcAft>
              <a:defRPr sz="4400" b="1">
                <a:solidFill>
                  <a:srgbClr val="010000"/>
                </a:solidFill>
                <a:latin typeface="Arial Narrow" pitchFamily="34" charset="0"/>
              </a:defRPr>
            </a:lvl9pPr>
          </a:lstStyle>
          <a:p>
            <a:pPr eaLnBrk="1" hangingPunct="1"/>
            <a:r>
              <a:rPr lang="en-US" sz="3600" kern="0" dirty="0" smtClean="0">
                <a:solidFill>
                  <a:schemeClr val="tx1"/>
                </a:solidFill>
              </a:rPr>
              <a:t>Core Competence </a:t>
            </a:r>
            <a:endParaRPr lang="en-IN" sz="3600" kern="0" dirty="0" smtClean="0">
              <a:solidFill>
                <a:schemeClr val="tx1"/>
              </a:solidFill>
            </a:endParaRPr>
          </a:p>
        </p:txBody>
      </p:sp>
    </p:spTree>
    <p:extLst>
      <p:ext uri="{BB962C8B-B14F-4D97-AF65-F5344CB8AC3E}">
        <p14:creationId xmlns:p14="http://schemas.microsoft.com/office/powerpoint/2010/main" val="2038065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pPr>
              <a:defRPr/>
            </a:pPr>
            <a:r>
              <a:rPr lang="en-US" sz="4000" dirty="0" smtClean="0">
                <a:solidFill>
                  <a:schemeClr val="bg2">
                    <a:lumMod val="50000"/>
                  </a:schemeClr>
                </a:solidFill>
              </a:rPr>
              <a:t> </a:t>
            </a:r>
            <a:endParaRPr lang="en-US" sz="4000" dirty="0">
              <a:solidFill>
                <a:schemeClr val="bg2">
                  <a:lumMod val="50000"/>
                </a:schemeClr>
              </a:solidFill>
            </a:endParaRPr>
          </a:p>
        </p:txBody>
      </p:sp>
      <p:sp>
        <p:nvSpPr>
          <p:cNvPr id="13315" name="Content Placeholder 2" descr="Rectangle: Click to edit Master text styles&#10;Second level&#10;Third level&#10;Fourth level&#10;Fifth level"/>
          <p:cNvSpPr>
            <a:spLocks noGrp="1"/>
          </p:cNvSpPr>
          <p:nvPr>
            <p:ph idx="1"/>
          </p:nvPr>
        </p:nvSpPr>
        <p:spPr>
          <a:xfrm>
            <a:off x="838200" y="1447800"/>
            <a:ext cx="7086600" cy="4800600"/>
          </a:xfrm>
        </p:spPr>
        <p:txBody>
          <a:bodyPr>
            <a:normAutofit fontScale="85000" lnSpcReduction="20000"/>
          </a:bodyPr>
          <a:lstStyle/>
          <a:p>
            <a:r>
              <a:rPr lang="en-GB" b="1" dirty="0">
                <a:solidFill>
                  <a:schemeClr val="bg2">
                    <a:lumMod val="50000"/>
                  </a:schemeClr>
                </a:solidFill>
              </a:rPr>
              <a:t>Honda’s Engine Technology:</a:t>
            </a:r>
            <a:endParaRPr lang="en-GB" dirty="0">
              <a:solidFill>
                <a:schemeClr val="bg2">
                  <a:lumMod val="50000"/>
                </a:schemeClr>
              </a:solidFill>
            </a:endParaRPr>
          </a:p>
          <a:p>
            <a:pPr lvl="1"/>
            <a:r>
              <a:rPr lang="en-GB" dirty="0">
                <a:solidFill>
                  <a:schemeClr val="bg2">
                    <a:lumMod val="50000"/>
                  </a:schemeClr>
                </a:solidFill>
              </a:rPr>
              <a:t>Honda's core competence is in </a:t>
            </a:r>
            <a:r>
              <a:rPr lang="en-GB" b="1" dirty="0">
                <a:solidFill>
                  <a:schemeClr val="bg2">
                    <a:lumMod val="50000"/>
                  </a:schemeClr>
                </a:solidFill>
              </a:rPr>
              <a:t>engine and powertrain technology</a:t>
            </a:r>
            <a:r>
              <a:rPr lang="en-GB" dirty="0">
                <a:solidFill>
                  <a:schemeClr val="bg2">
                    <a:lumMod val="50000"/>
                  </a:schemeClr>
                </a:solidFill>
              </a:rPr>
              <a:t>.</a:t>
            </a:r>
          </a:p>
          <a:p>
            <a:pPr lvl="1"/>
            <a:r>
              <a:rPr lang="en-GB" dirty="0">
                <a:solidFill>
                  <a:schemeClr val="bg2">
                    <a:lumMod val="50000"/>
                  </a:schemeClr>
                </a:solidFill>
              </a:rPr>
              <a:t>This competence allowed Honda to diversify from </a:t>
            </a:r>
            <a:r>
              <a:rPr lang="en-GB" b="1" dirty="0">
                <a:solidFill>
                  <a:schemeClr val="bg2">
                    <a:lumMod val="50000"/>
                  </a:schemeClr>
                </a:solidFill>
              </a:rPr>
              <a:t>motorcycles to cars, lawnmowers, and even power generators</a:t>
            </a:r>
            <a:r>
              <a:rPr lang="en-GB" dirty="0">
                <a:solidFill>
                  <a:schemeClr val="bg2">
                    <a:lumMod val="50000"/>
                  </a:schemeClr>
                </a:solidFill>
              </a:rPr>
              <a:t>.</a:t>
            </a:r>
          </a:p>
          <a:p>
            <a:r>
              <a:rPr lang="en-GB" b="1" dirty="0">
                <a:solidFill>
                  <a:schemeClr val="bg2">
                    <a:lumMod val="50000"/>
                  </a:schemeClr>
                </a:solidFill>
              </a:rPr>
              <a:t>Sony’s Miniaturization Technology:</a:t>
            </a:r>
            <a:endParaRPr lang="en-GB" dirty="0">
              <a:solidFill>
                <a:schemeClr val="bg2">
                  <a:lumMod val="50000"/>
                </a:schemeClr>
              </a:solidFill>
            </a:endParaRPr>
          </a:p>
          <a:p>
            <a:pPr lvl="1"/>
            <a:r>
              <a:rPr lang="en-GB" dirty="0">
                <a:solidFill>
                  <a:schemeClr val="bg2">
                    <a:lumMod val="50000"/>
                  </a:schemeClr>
                </a:solidFill>
              </a:rPr>
              <a:t>Sony's expertise in </a:t>
            </a:r>
            <a:r>
              <a:rPr lang="en-GB" b="1" dirty="0">
                <a:solidFill>
                  <a:schemeClr val="bg2">
                    <a:lumMod val="50000"/>
                  </a:schemeClr>
                </a:solidFill>
              </a:rPr>
              <a:t>miniaturization</a:t>
            </a:r>
            <a:r>
              <a:rPr lang="en-GB" dirty="0">
                <a:solidFill>
                  <a:schemeClr val="bg2">
                    <a:lumMod val="50000"/>
                  </a:schemeClr>
                </a:solidFill>
              </a:rPr>
              <a:t> enabled the creation of compact and high-quality products like the </a:t>
            </a:r>
            <a:r>
              <a:rPr lang="en-GB" b="1" dirty="0">
                <a:solidFill>
                  <a:schemeClr val="bg2">
                    <a:lumMod val="50000"/>
                  </a:schemeClr>
                </a:solidFill>
              </a:rPr>
              <a:t>Walkman</a:t>
            </a:r>
            <a:r>
              <a:rPr lang="en-GB" dirty="0">
                <a:solidFill>
                  <a:schemeClr val="bg2">
                    <a:lumMod val="50000"/>
                  </a:schemeClr>
                </a:solidFill>
              </a:rPr>
              <a:t> and compact cameras.</a:t>
            </a:r>
          </a:p>
          <a:p>
            <a:r>
              <a:rPr lang="en-GB" b="1" dirty="0">
                <a:solidFill>
                  <a:schemeClr val="bg2">
                    <a:lumMod val="50000"/>
                  </a:schemeClr>
                </a:solidFill>
              </a:rPr>
              <a:t>3M’s Adhesive and Coating Technology:</a:t>
            </a:r>
            <a:endParaRPr lang="en-GB" dirty="0">
              <a:solidFill>
                <a:schemeClr val="bg2">
                  <a:lumMod val="50000"/>
                </a:schemeClr>
              </a:solidFill>
            </a:endParaRPr>
          </a:p>
          <a:p>
            <a:pPr lvl="1"/>
            <a:r>
              <a:rPr lang="en-GB" dirty="0">
                <a:solidFill>
                  <a:schemeClr val="bg2">
                    <a:lumMod val="50000"/>
                  </a:schemeClr>
                </a:solidFill>
              </a:rPr>
              <a:t>The ability to </a:t>
            </a:r>
            <a:r>
              <a:rPr lang="en-GB" b="1" dirty="0">
                <a:solidFill>
                  <a:schemeClr val="bg2">
                    <a:lumMod val="50000"/>
                  </a:schemeClr>
                </a:solidFill>
              </a:rPr>
              <a:t>develop adhesives and coatings</a:t>
            </a:r>
            <a:r>
              <a:rPr lang="en-GB" dirty="0">
                <a:solidFill>
                  <a:schemeClr val="bg2">
                    <a:lumMod val="50000"/>
                  </a:schemeClr>
                </a:solidFill>
              </a:rPr>
              <a:t> led to innovations like </a:t>
            </a:r>
            <a:r>
              <a:rPr lang="en-GB" b="1" dirty="0">
                <a:solidFill>
                  <a:schemeClr val="bg2">
                    <a:lumMod val="50000"/>
                  </a:schemeClr>
                </a:solidFill>
              </a:rPr>
              <a:t>Post-it Notes</a:t>
            </a:r>
            <a:r>
              <a:rPr lang="en-GB" dirty="0">
                <a:solidFill>
                  <a:schemeClr val="bg2">
                    <a:lumMod val="50000"/>
                  </a:schemeClr>
                </a:solidFill>
              </a:rPr>
              <a:t> and a wide range of industrial products.</a:t>
            </a:r>
          </a:p>
        </p:txBody>
      </p:sp>
      <p:sp>
        <p:nvSpPr>
          <p:cNvPr id="6" name="Title 1"/>
          <p:cNvSpPr txBox="1">
            <a:spLocks/>
          </p:cNvSpPr>
          <p:nvPr/>
        </p:nvSpPr>
        <p:spPr bwMode="auto">
          <a:xfrm>
            <a:off x="595009" y="76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400" b="1">
                <a:solidFill>
                  <a:srgbClr val="010000"/>
                </a:solidFill>
                <a:latin typeface="+mj-lt"/>
                <a:ea typeface="+mj-ea"/>
                <a:cs typeface="+mj-cs"/>
              </a:defRPr>
            </a:lvl1pPr>
            <a:lvl2pPr algn="ctr" rtl="0" eaLnBrk="0" fontAlgn="base" hangingPunct="0">
              <a:spcBef>
                <a:spcPct val="0"/>
              </a:spcBef>
              <a:spcAft>
                <a:spcPct val="0"/>
              </a:spcAft>
              <a:defRPr sz="4400" b="1">
                <a:solidFill>
                  <a:srgbClr val="010000"/>
                </a:solidFill>
                <a:latin typeface="Arial Narrow" pitchFamily="34" charset="0"/>
              </a:defRPr>
            </a:lvl2pPr>
            <a:lvl3pPr algn="ctr" rtl="0" eaLnBrk="0" fontAlgn="base" hangingPunct="0">
              <a:spcBef>
                <a:spcPct val="0"/>
              </a:spcBef>
              <a:spcAft>
                <a:spcPct val="0"/>
              </a:spcAft>
              <a:defRPr sz="4400" b="1">
                <a:solidFill>
                  <a:srgbClr val="010000"/>
                </a:solidFill>
                <a:latin typeface="Arial Narrow" pitchFamily="34" charset="0"/>
              </a:defRPr>
            </a:lvl3pPr>
            <a:lvl4pPr algn="ctr" rtl="0" eaLnBrk="0" fontAlgn="base" hangingPunct="0">
              <a:spcBef>
                <a:spcPct val="0"/>
              </a:spcBef>
              <a:spcAft>
                <a:spcPct val="0"/>
              </a:spcAft>
              <a:defRPr sz="4400" b="1">
                <a:solidFill>
                  <a:srgbClr val="010000"/>
                </a:solidFill>
                <a:latin typeface="Arial Narrow" pitchFamily="34" charset="0"/>
              </a:defRPr>
            </a:lvl4pPr>
            <a:lvl5pPr algn="ctr" rtl="0" eaLnBrk="0" fontAlgn="base" hangingPunct="0">
              <a:spcBef>
                <a:spcPct val="0"/>
              </a:spcBef>
              <a:spcAft>
                <a:spcPct val="0"/>
              </a:spcAft>
              <a:defRPr sz="4400" b="1">
                <a:solidFill>
                  <a:srgbClr val="010000"/>
                </a:solidFill>
                <a:latin typeface="Arial Narrow" pitchFamily="34" charset="0"/>
              </a:defRPr>
            </a:lvl5pPr>
            <a:lvl6pPr marL="457200" algn="ctr" rtl="0" fontAlgn="base">
              <a:spcBef>
                <a:spcPct val="0"/>
              </a:spcBef>
              <a:spcAft>
                <a:spcPct val="0"/>
              </a:spcAft>
              <a:defRPr sz="4400" b="1">
                <a:solidFill>
                  <a:srgbClr val="010000"/>
                </a:solidFill>
                <a:latin typeface="Arial Narrow" pitchFamily="34" charset="0"/>
              </a:defRPr>
            </a:lvl6pPr>
            <a:lvl7pPr marL="914400" algn="ctr" rtl="0" fontAlgn="base">
              <a:spcBef>
                <a:spcPct val="0"/>
              </a:spcBef>
              <a:spcAft>
                <a:spcPct val="0"/>
              </a:spcAft>
              <a:defRPr sz="4400" b="1">
                <a:solidFill>
                  <a:srgbClr val="010000"/>
                </a:solidFill>
                <a:latin typeface="Arial Narrow" pitchFamily="34" charset="0"/>
              </a:defRPr>
            </a:lvl7pPr>
            <a:lvl8pPr marL="1371600" algn="ctr" rtl="0" fontAlgn="base">
              <a:spcBef>
                <a:spcPct val="0"/>
              </a:spcBef>
              <a:spcAft>
                <a:spcPct val="0"/>
              </a:spcAft>
              <a:defRPr sz="4400" b="1">
                <a:solidFill>
                  <a:srgbClr val="010000"/>
                </a:solidFill>
                <a:latin typeface="Arial Narrow" pitchFamily="34" charset="0"/>
              </a:defRPr>
            </a:lvl8pPr>
            <a:lvl9pPr marL="1828800" algn="ctr" rtl="0" fontAlgn="base">
              <a:spcBef>
                <a:spcPct val="0"/>
              </a:spcBef>
              <a:spcAft>
                <a:spcPct val="0"/>
              </a:spcAft>
              <a:defRPr sz="4400" b="1">
                <a:solidFill>
                  <a:srgbClr val="010000"/>
                </a:solidFill>
                <a:latin typeface="Arial Narrow" pitchFamily="34" charset="0"/>
              </a:defRPr>
            </a:lvl9pPr>
          </a:lstStyle>
          <a:p>
            <a:pPr eaLnBrk="1" hangingPunct="1"/>
            <a:r>
              <a:rPr lang="en-US" sz="3600" kern="0" dirty="0" smtClean="0">
                <a:solidFill>
                  <a:schemeClr val="tx1"/>
                </a:solidFill>
              </a:rPr>
              <a:t>Core Competence </a:t>
            </a:r>
            <a:endParaRPr lang="en-IN" sz="3600" kern="0" dirty="0" smtClean="0">
              <a:solidFill>
                <a:schemeClr val="tx1"/>
              </a:solidFill>
            </a:endParaRPr>
          </a:p>
        </p:txBody>
      </p:sp>
    </p:spTree>
    <p:extLst>
      <p:ext uri="{BB962C8B-B14F-4D97-AF65-F5344CB8AC3E}">
        <p14:creationId xmlns:p14="http://schemas.microsoft.com/office/powerpoint/2010/main" val="3007625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pPr>
              <a:defRPr/>
            </a:pPr>
            <a:r>
              <a:rPr lang="en-US" sz="4000" dirty="0" smtClean="0">
                <a:solidFill>
                  <a:schemeClr val="bg2">
                    <a:lumMod val="50000"/>
                  </a:schemeClr>
                </a:solidFill>
              </a:rPr>
              <a:t> </a:t>
            </a:r>
            <a:endParaRPr lang="en-US" sz="4000" dirty="0">
              <a:solidFill>
                <a:schemeClr val="bg2">
                  <a:lumMod val="50000"/>
                </a:schemeClr>
              </a:solidFill>
            </a:endParaRPr>
          </a:p>
        </p:txBody>
      </p:sp>
      <p:sp>
        <p:nvSpPr>
          <p:cNvPr id="13315" name="Content Placeholder 2" descr="Rectangle: Click to edit Master text styles&#10;Second level&#10;Third level&#10;Fourth level&#10;Fifth level"/>
          <p:cNvSpPr>
            <a:spLocks noGrp="1"/>
          </p:cNvSpPr>
          <p:nvPr>
            <p:ph idx="1"/>
          </p:nvPr>
        </p:nvSpPr>
        <p:spPr>
          <a:xfrm>
            <a:off x="914400" y="1752600"/>
            <a:ext cx="3581400" cy="4343400"/>
          </a:xfrm>
        </p:spPr>
        <p:txBody>
          <a:bodyPr>
            <a:noAutofit/>
          </a:bodyPr>
          <a:lstStyle/>
          <a:p>
            <a:r>
              <a:rPr lang="en-IN" sz="2000" b="1" dirty="0">
                <a:solidFill>
                  <a:schemeClr val="bg2">
                    <a:lumMod val="50000"/>
                  </a:schemeClr>
                </a:solidFill>
              </a:rPr>
              <a:t>Core Competence: Employee-First </a:t>
            </a:r>
            <a:r>
              <a:rPr lang="en-IN" sz="2000" b="1" dirty="0" smtClean="0">
                <a:solidFill>
                  <a:schemeClr val="bg2">
                    <a:lumMod val="50000"/>
                  </a:schemeClr>
                </a:solidFill>
              </a:rPr>
              <a:t>Culture</a:t>
            </a:r>
            <a:endParaRPr lang="en-IN" sz="1800" dirty="0">
              <a:solidFill>
                <a:schemeClr val="bg2">
                  <a:lumMod val="50000"/>
                </a:schemeClr>
              </a:solidFill>
            </a:endParaRPr>
          </a:p>
          <a:p>
            <a:r>
              <a:rPr lang="en-IN" sz="2000" dirty="0" smtClean="0">
                <a:solidFill>
                  <a:schemeClr val="bg2">
                    <a:lumMod val="50000"/>
                  </a:schemeClr>
                </a:solidFill>
              </a:rPr>
              <a:t>MTR’s </a:t>
            </a:r>
            <a:r>
              <a:rPr lang="en-IN" sz="2000" dirty="0">
                <a:solidFill>
                  <a:schemeClr val="bg2">
                    <a:lumMod val="50000"/>
                  </a:schemeClr>
                </a:solidFill>
              </a:rPr>
              <a:t>philosophy revolves around </a:t>
            </a:r>
            <a:r>
              <a:rPr lang="en-IN" sz="2000" b="1" dirty="0">
                <a:solidFill>
                  <a:schemeClr val="bg2">
                    <a:lumMod val="50000"/>
                  </a:schemeClr>
                </a:solidFill>
              </a:rPr>
              <a:t>prioritizing the well-being and satisfaction of its employees</a:t>
            </a:r>
            <a:r>
              <a:rPr lang="en-IN" sz="2000" dirty="0">
                <a:solidFill>
                  <a:schemeClr val="bg2">
                    <a:lumMod val="50000"/>
                  </a:schemeClr>
                </a:solidFill>
              </a:rPr>
              <a:t>. This approach not only ensures a high level of dedication and loyalty among the staff but also translates into consistent quality and hospitality, which are hallmarks of the </a:t>
            </a:r>
            <a:r>
              <a:rPr lang="en-IN" sz="2000" dirty="0" smtClean="0">
                <a:solidFill>
                  <a:schemeClr val="bg2">
                    <a:lumMod val="50000"/>
                  </a:schemeClr>
                </a:solidFill>
              </a:rPr>
              <a:t>brand.</a:t>
            </a:r>
            <a:endParaRPr lang="en-IN" sz="1800" dirty="0">
              <a:solidFill>
                <a:schemeClr val="bg2">
                  <a:lumMod val="50000"/>
                </a:schemeClr>
              </a:solidFill>
            </a:endParaRPr>
          </a:p>
          <a:p>
            <a:r>
              <a:rPr lang="en-IN" sz="2000" b="1" dirty="0" smtClean="0">
                <a:solidFill>
                  <a:schemeClr val="bg2">
                    <a:lumMod val="50000"/>
                  </a:schemeClr>
                </a:solidFill>
              </a:rPr>
              <a:t>Free </a:t>
            </a:r>
            <a:r>
              <a:rPr lang="en-IN" sz="2000" b="1" dirty="0">
                <a:solidFill>
                  <a:schemeClr val="bg2">
                    <a:lumMod val="50000"/>
                  </a:schemeClr>
                </a:solidFill>
              </a:rPr>
              <a:t>Meals for Employees:</a:t>
            </a:r>
            <a:endParaRPr lang="en-IN" sz="1400" dirty="0">
              <a:solidFill>
                <a:schemeClr val="bg2">
                  <a:lumMod val="50000"/>
                </a:schemeClr>
              </a:solidFill>
            </a:endParaRPr>
          </a:p>
          <a:p>
            <a:pPr marL="914400" lvl="2" indent="0">
              <a:buNone/>
            </a:pPr>
            <a:endParaRPr lang="en-IN" sz="1200" dirty="0">
              <a:solidFill>
                <a:schemeClr val="bg2">
                  <a:lumMod val="50000"/>
                </a:schemeClr>
              </a:solidFill>
            </a:endParaRPr>
          </a:p>
          <a:p>
            <a:pPr>
              <a:spcBef>
                <a:spcPts val="0"/>
              </a:spcBef>
            </a:pPr>
            <a:endParaRPr lang="en-US" sz="1400" dirty="0" smtClean="0">
              <a:solidFill>
                <a:schemeClr val="bg2">
                  <a:lumMod val="50000"/>
                </a:schemeClr>
              </a:solidFill>
            </a:endParaRPr>
          </a:p>
        </p:txBody>
      </p:sp>
      <p:sp>
        <p:nvSpPr>
          <p:cNvPr id="6" name="Title 1"/>
          <p:cNvSpPr txBox="1">
            <a:spLocks/>
          </p:cNvSpPr>
          <p:nvPr/>
        </p:nvSpPr>
        <p:spPr bwMode="auto">
          <a:xfrm>
            <a:off x="595009" y="1524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400" b="1">
                <a:solidFill>
                  <a:srgbClr val="010000"/>
                </a:solidFill>
                <a:latin typeface="+mj-lt"/>
                <a:ea typeface="+mj-ea"/>
                <a:cs typeface="+mj-cs"/>
              </a:defRPr>
            </a:lvl1pPr>
            <a:lvl2pPr algn="ctr" rtl="0" eaLnBrk="0" fontAlgn="base" hangingPunct="0">
              <a:spcBef>
                <a:spcPct val="0"/>
              </a:spcBef>
              <a:spcAft>
                <a:spcPct val="0"/>
              </a:spcAft>
              <a:defRPr sz="4400" b="1">
                <a:solidFill>
                  <a:srgbClr val="010000"/>
                </a:solidFill>
                <a:latin typeface="Arial Narrow" pitchFamily="34" charset="0"/>
              </a:defRPr>
            </a:lvl2pPr>
            <a:lvl3pPr algn="ctr" rtl="0" eaLnBrk="0" fontAlgn="base" hangingPunct="0">
              <a:spcBef>
                <a:spcPct val="0"/>
              </a:spcBef>
              <a:spcAft>
                <a:spcPct val="0"/>
              </a:spcAft>
              <a:defRPr sz="4400" b="1">
                <a:solidFill>
                  <a:srgbClr val="010000"/>
                </a:solidFill>
                <a:latin typeface="Arial Narrow" pitchFamily="34" charset="0"/>
              </a:defRPr>
            </a:lvl3pPr>
            <a:lvl4pPr algn="ctr" rtl="0" eaLnBrk="0" fontAlgn="base" hangingPunct="0">
              <a:spcBef>
                <a:spcPct val="0"/>
              </a:spcBef>
              <a:spcAft>
                <a:spcPct val="0"/>
              </a:spcAft>
              <a:defRPr sz="4400" b="1">
                <a:solidFill>
                  <a:srgbClr val="010000"/>
                </a:solidFill>
                <a:latin typeface="Arial Narrow" pitchFamily="34" charset="0"/>
              </a:defRPr>
            </a:lvl4pPr>
            <a:lvl5pPr algn="ctr" rtl="0" eaLnBrk="0" fontAlgn="base" hangingPunct="0">
              <a:spcBef>
                <a:spcPct val="0"/>
              </a:spcBef>
              <a:spcAft>
                <a:spcPct val="0"/>
              </a:spcAft>
              <a:defRPr sz="4400" b="1">
                <a:solidFill>
                  <a:srgbClr val="010000"/>
                </a:solidFill>
                <a:latin typeface="Arial Narrow" pitchFamily="34" charset="0"/>
              </a:defRPr>
            </a:lvl5pPr>
            <a:lvl6pPr marL="457200" algn="ctr" rtl="0" fontAlgn="base">
              <a:spcBef>
                <a:spcPct val="0"/>
              </a:spcBef>
              <a:spcAft>
                <a:spcPct val="0"/>
              </a:spcAft>
              <a:defRPr sz="4400" b="1">
                <a:solidFill>
                  <a:srgbClr val="010000"/>
                </a:solidFill>
                <a:latin typeface="Arial Narrow" pitchFamily="34" charset="0"/>
              </a:defRPr>
            </a:lvl6pPr>
            <a:lvl7pPr marL="914400" algn="ctr" rtl="0" fontAlgn="base">
              <a:spcBef>
                <a:spcPct val="0"/>
              </a:spcBef>
              <a:spcAft>
                <a:spcPct val="0"/>
              </a:spcAft>
              <a:defRPr sz="4400" b="1">
                <a:solidFill>
                  <a:srgbClr val="010000"/>
                </a:solidFill>
                <a:latin typeface="Arial Narrow" pitchFamily="34" charset="0"/>
              </a:defRPr>
            </a:lvl7pPr>
            <a:lvl8pPr marL="1371600" algn="ctr" rtl="0" fontAlgn="base">
              <a:spcBef>
                <a:spcPct val="0"/>
              </a:spcBef>
              <a:spcAft>
                <a:spcPct val="0"/>
              </a:spcAft>
              <a:defRPr sz="4400" b="1">
                <a:solidFill>
                  <a:srgbClr val="010000"/>
                </a:solidFill>
                <a:latin typeface="Arial Narrow" pitchFamily="34" charset="0"/>
              </a:defRPr>
            </a:lvl8pPr>
            <a:lvl9pPr marL="1828800" algn="ctr" rtl="0" fontAlgn="base">
              <a:spcBef>
                <a:spcPct val="0"/>
              </a:spcBef>
              <a:spcAft>
                <a:spcPct val="0"/>
              </a:spcAft>
              <a:defRPr sz="4400" b="1">
                <a:solidFill>
                  <a:srgbClr val="010000"/>
                </a:solidFill>
                <a:latin typeface="Arial Narrow" pitchFamily="34" charset="0"/>
              </a:defRPr>
            </a:lvl9pPr>
          </a:lstStyle>
          <a:p>
            <a:pPr eaLnBrk="1" hangingPunct="1"/>
            <a:r>
              <a:rPr lang="en-US" sz="3600" kern="0" dirty="0" smtClean="0">
                <a:solidFill>
                  <a:schemeClr val="tx1"/>
                </a:solidFill>
              </a:rPr>
              <a:t>Culture as Core </a:t>
            </a:r>
            <a:r>
              <a:rPr lang="en-US" sz="3600" kern="0" dirty="0">
                <a:solidFill>
                  <a:schemeClr val="tx1"/>
                </a:solidFill>
              </a:rPr>
              <a:t>Competence</a:t>
            </a:r>
            <a:r>
              <a:rPr lang="en-US" sz="3600" kern="0" dirty="0" smtClean="0">
                <a:solidFill>
                  <a:schemeClr val="tx1"/>
                </a:solidFill>
              </a:rPr>
              <a:t>  </a:t>
            </a:r>
            <a:endParaRPr lang="en-IN" sz="3600" kern="0" dirty="0" smtClean="0">
              <a:solidFill>
                <a:schemeClr val="tx1"/>
              </a:solidFill>
            </a:endParaRPr>
          </a:p>
        </p:txBody>
      </p:sp>
      <p:sp>
        <p:nvSpPr>
          <p:cNvPr id="3" name="AutoShape 2" descr="A vibrant, realistic scene inside a traditional South Indian restaurant (like MTR, Bengaluru). Waiters dressed in traditional white uniforms with aprons are seated at a long wooden table, enjoying freshly served South Indian dishes like idli, dosa, and sambar. The ambiance is warm with vintage decor and brass utensils. Some waiters are still working in the background, preparing for customer service. The mood is respectful, homely, and welcoming, reflecting the practice of serving employees before custom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5" name="Picture 4"/>
          <p:cNvPicPr>
            <a:picLocks noChangeAspect="1"/>
          </p:cNvPicPr>
          <p:nvPr/>
        </p:nvPicPr>
        <p:blipFill>
          <a:blip r:embed="rId2"/>
          <a:stretch>
            <a:fillRect/>
          </a:stretch>
        </p:blipFill>
        <p:spPr>
          <a:xfrm>
            <a:off x="4800600" y="1762328"/>
            <a:ext cx="3934279" cy="3934279"/>
          </a:xfrm>
          <a:prstGeom prst="rect">
            <a:avLst/>
          </a:prstGeom>
        </p:spPr>
      </p:pic>
    </p:spTree>
    <p:extLst>
      <p:ext uri="{BB962C8B-B14F-4D97-AF65-F5344CB8AC3E}">
        <p14:creationId xmlns:p14="http://schemas.microsoft.com/office/powerpoint/2010/main" val="4249685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772400" cy="1143000"/>
          </a:xfrm>
        </p:spPr>
        <p:txBody>
          <a:bodyPr/>
          <a:lstStyle/>
          <a:p>
            <a:pPr>
              <a:defRPr/>
            </a:pPr>
            <a:r>
              <a:rPr lang="en-US" sz="4000" dirty="0" smtClean="0">
                <a:solidFill>
                  <a:schemeClr val="bg2">
                    <a:lumMod val="50000"/>
                  </a:schemeClr>
                </a:solidFill>
              </a:rPr>
              <a:t> </a:t>
            </a:r>
            <a:endParaRPr lang="en-US" sz="4000" dirty="0">
              <a:solidFill>
                <a:schemeClr val="bg2">
                  <a:lumMod val="50000"/>
                </a:schemeClr>
              </a:solidFill>
            </a:endParaRPr>
          </a:p>
        </p:txBody>
      </p:sp>
      <p:sp>
        <p:nvSpPr>
          <p:cNvPr id="13315" name="Content Placeholder 2" descr="Rectangle: Click to edit Master text styles&#10;Second level&#10;Third level&#10;Fourth level&#10;Fifth level"/>
          <p:cNvSpPr>
            <a:spLocks noGrp="1"/>
          </p:cNvSpPr>
          <p:nvPr>
            <p:ph idx="1"/>
          </p:nvPr>
        </p:nvSpPr>
        <p:spPr>
          <a:xfrm>
            <a:off x="838200" y="1447800"/>
            <a:ext cx="7086600" cy="4800600"/>
          </a:xfrm>
        </p:spPr>
        <p:txBody>
          <a:bodyPr>
            <a:normAutofit/>
          </a:bodyPr>
          <a:lstStyle/>
          <a:p>
            <a:r>
              <a:rPr lang="en-GB" b="1" dirty="0" smtClean="0">
                <a:solidFill>
                  <a:schemeClr val="bg2">
                    <a:lumMod val="50000"/>
                  </a:schemeClr>
                </a:solidFill>
              </a:rPr>
              <a:t> </a:t>
            </a:r>
            <a:r>
              <a:rPr lang="en-GB" b="1" dirty="0">
                <a:solidFill>
                  <a:schemeClr val="bg2">
                    <a:lumMod val="50000"/>
                  </a:schemeClr>
                </a:solidFill>
              </a:rPr>
              <a:t>Ryanair </a:t>
            </a:r>
            <a:endParaRPr lang="en-GB" b="1" dirty="0" smtClean="0">
              <a:solidFill>
                <a:schemeClr val="bg2">
                  <a:lumMod val="50000"/>
                </a:schemeClr>
              </a:solidFill>
            </a:endParaRPr>
          </a:p>
          <a:p>
            <a:pPr lvl="1"/>
            <a:r>
              <a:rPr lang="en-GB" b="1" dirty="0" smtClean="0">
                <a:solidFill>
                  <a:schemeClr val="bg2">
                    <a:lumMod val="50000"/>
                  </a:schemeClr>
                </a:solidFill>
              </a:rPr>
              <a:t>Core </a:t>
            </a:r>
            <a:r>
              <a:rPr lang="en-GB" b="1" dirty="0">
                <a:solidFill>
                  <a:schemeClr val="bg2">
                    <a:lumMod val="50000"/>
                  </a:schemeClr>
                </a:solidFill>
              </a:rPr>
              <a:t>Competence:</a:t>
            </a:r>
            <a:r>
              <a:rPr lang="en-GB" dirty="0">
                <a:solidFill>
                  <a:schemeClr val="bg2">
                    <a:lumMod val="50000"/>
                  </a:schemeClr>
                </a:solidFill>
              </a:rPr>
              <a:t> Ultra-low-cost air travel.</a:t>
            </a:r>
          </a:p>
          <a:p>
            <a:r>
              <a:rPr lang="en-GB" b="1" dirty="0" smtClean="0">
                <a:solidFill>
                  <a:schemeClr val="bg2">
                    <a:lumMod val="50000"/>
                  </a:schemeClr>
                </a:solidFill>
              </a:rPr>
              <a:t>Walmart </a:t>
            </a:r>
          </a:p>
          <a:p>
            <a:pPr lvl="1"/>
            <a:r>
              <a:rPr lang="en-GB" b="1" dirty="0">
                <a:solidFill>
                  <a:schemeClr val="bg2">
                    <a:lumMod val="50000"/>
                  </a:schemeClr>
                </a:solidFill>
              </a:rPr>
              <a:t>Core Competence:</a:t>
            </a:r>
            <a:r>
              <a:rPr lang="en-GB" dirty="0">
                <a:solidFill>
                  <a:schemeClr val="bg2">
                    <a:lumMod val="50000"/>
                  </a:schemeClr>
                </a:solidFill>
              </a:rPr>
              <a:t> Cost leadership and efficient supply chain management</a:t>
            </a:r>
            <a:r>
              <a:rPr lang="en-GB" dirty="0" smtClean="0">
                <a:solidFill>
                  <a:schemeClr val="bg2">
                    <a:lumMod val="50000"/>
                  </a:schemeClr>
                </a:solidFill>
              </a:rPr>
              <a:t>.</a:t>
            </a:r>
          </a:p>
          <a:p>
            <a:pPr lvl="1"/>
            <a:r>
              <a:rPr lang="en-GB" b="1" dirty="0" smtClean="0">
                <a:solidFill>
                  <a:schemeClr val="bg2">
                    <a:lumMod val="50000"/>
                  </a:schemeClr>
                </a:solidFill>
              </a:rPr>
              <a:t> Everyday Low Price </a:t>
            </a:r>
          </a:p>
          <a:p>
            <a:pPr lvl="1"/>
            <a:endParaRPr lang="en-GB" b="1" dirty="0">
              <a:solidFill>
                <a:schemeClr val="bg2">
                  <a:lumMod val="50000"/>
                </a:schemeClr>
              </a:solidFill>
            </a:endParaRPr>
          </a:p>
          <a:p>
            <a:pPr marL="457200" lvl="1" indent="0">
              <a:buNone/>
            </a:pPr>
            <a:endParaRPr lang="en-GB" dirty="0">
              <a:solidFill>
                <a:schemeClr val="bg2">
                  <a:lumMod val="50000"/>
                </a:schemeClr>
              </a:solidFill>
            </a:endParaRPr>
          </a:p>
        </p:txBody>
      </p:sp>
      <p:sp>
        <p:nvSpPr>
          <p:cNvPr id="6" name="Title 1"/>
          <p:cNvSpPr txBox="1">
            <a:spLocks/>
          </p:cNvSpPr>
          <p:nvPr/>
        </p:nvSpPr>
        <p:spPr bwMode="auto">
          <a:xfrm>
            <a:off x="595009" y="76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400" b="1">
                <a:solidFill>
                  <a:srgbClr val="010000"/>
                </a:solidFill>
                <a:latin typeface="+mj-lt"/>
                <a:ea typeface="+mj-ea"/>
                <a:cs typeface="+mj-cs"/>
              </a:defRPr>
            </a:lvl1pPr>
            <a:lvl2pPr algn="ctr" rtl="0" eaLnBrk="0" fontAlgn="base" hangingPunct="0">
              <a:spcBef>
                <a:spcPct val="0"/>
              </a:spcBef>
              <a:spcAft>
                <a:spcPct val="0"/>
              </a:spcAft>
              <a:defRPr sz="4400" b="1">
                <a:solidFill>
                  <a:srgbClr val="010000"/>
                </a:solidFill>
                <a:latin typeface="Arial Narrow" pitchFamily="34" charset="0"/>
              </a:defRPr>
            </a:lvl2pPr>
            <a:lvl3pPr algn="ctr" rtl="0" eaLnBrk="0" fontAlgn="base" hangingPunct="0">
              <a:spcBef>
                <a:spcPct val="0"/>
              </a:spcBef>
              <a:spcAft>
                <a:spcPct val="0"/>
              </a:spcAft>
              <a:defRPr sz="4400" b="1">
                <a:solidFill>
                  <a:srgbClr val="010000"/>
                </a:solidFill>
                <a:latin typeface="Arial Narrow" pitchFamily="34" charset="0"/>
              </a:defRPr>
            </a:lvl3pPr>
            <a:lvl4pPr algn="ctr" rtl="0" eaLnBrk="0" fontAlgn="base" hangingPunct="0">
              <a:spcBef>
                <a:spcPct val="0"/>
              </a:spcBef>
              <a:spcAft>
                <a:spcPct val="0"/>
              </a:spcAft>
              <a:defRPr sz="4400" b="1">
                <a:solidFill>
                  <a:srgbClr val="010000"/>
                </a:solidFill>
                <a:latin typeface="Arial Narrow" pitchFamily="34" charset="0"/>
              </a:defRPr>
            </a:lvl4pPr>
            <a:lvl5pPr algn="ctr" rtl="0" eaLnBrk="0" fontAlgn="base" hangingPunct="0">
              <a:spcBef>
                <a:spcPct val="0"/>
              </a:spcBef>
              <a:spcAft>
                <a:spcPct val="0"/>
              </a:spcAft>
              <a:defRPr sz="4400" b="1">
                <a:solidFill>
                  <a:srgbClr val="010000"/>
                </a:solidFill>
                <a:latin typeface="Arial Narrow" pitchFamily="34" charset="0"/>
              </a:defRPr>
            </a:lvl5pPr>
            <a:lvl6pPr marL="457200" algn="ctr" rtl="0" fontAlgn="base">
              <a:spcBef>
                <a:spcPct val="0"/>
              </a:spcBef>
              <a:spcAft>
                <a:spcPct val="0"/>
              </a:spcAft>
              <a:defRPr sz="4400" b="1">
                <a:solidFill>
                  <a:srgbClr val="010000"/>
                </a:solidFill>
                <a:latin typeface="Arial Narrow" pitchFamily="34" charset="0"/>
              </a:defRPr>
            </a:lvl6pPr>
            <a:lvl7pPr marL="914400" algn="ctr" rtl="0" fontAlgn="base">
              <a:spcBef>
                <a:spcPct val="0"/>
              </a:spcBef>
              <a:spcAft>
                <a:spcPct val="0"/>
              </a:spcAft>
              <a:defRPr sz="4400" b="1">
                <a:solidFill>
                  <a:srgbClr val="010000"/>
                </a:solidFill>
                <a:latin typeface="Arial Narrow" pitchFamily="34" charset="0"/>
              </a:defRPr>
            </a:lvl7pPr>
            <a:lvl8pPr marL="1371600" algn="ctr" rtl="0" fontAlgn="base">
              <a:spcBef>
                <a:spcPct val="0"/>
              </a:spcBef>
              <a:spcAft>
                <a:spcPct val="0"/>
              </a:spcAft>
              <a:defRPr sz="4400" b="1">
                <a:solidFill>
                  <a:srgbClr val="010000"/>
                </a:solidFill>
                <a:latin typeface="Arial Narrow" pitchFamily="34" charset="0"/>
              </a:defRPr>
            </a:lvl8pPr>
            <a:lvl9pPr marL="1828800" algn="ctr" rtl="0" fontAlgn="base">
              <a:spcBef>
                <a:spcPct val="0"/>
              </a:spcBef>
              <a:spcAft>
                <a:spcPct val="0"/>
              </a:spcAft>
              <a:defRPr sz="4400" b="1">
                <a:solidFill>
                  <a:srgbClr val="010000"/>
                </a:solidFill>
                <a:latin typeface="Arial Narrow" pitchFamily="34" charset="0"/>
              </a:defRPr>
            </a:lvl9pPr>
          </a:lstStyle>
          <a:p>
            <a:pPr eaLnBrk="1" hangingPunct="1"/>
            <a:r>
              <a:rPr lang="en-US" sz="3600" kern="0" dirty="0" smtClean="0">
                <a:solidFill>
                  <a:schemeClr val="tx1"/>
                </a:solidFill>
              </a:rPr>
              <a:t>Core Competence – Low Cost Advantage</a:t>
            </a:r>
            <a:endParaRPr lang="en-IN" sz="3600" kern="0" dirty="0" smtClean="0">
              <a:solidFill>
                <a:schemeClr val="tx1"/>
              </a:solidFill>
            </a:endParaRPr>
          </a:p>
        </p:txBody>
      </p:sp>
    </p:spTree>
    <p:extLst>
      <p:ext uri="{BB962C8B-B14F-4D97-AF65-F5344CB8AC3E}">
        <p14:creationId xmlns:p14="http://schemas.microsoft.com/office/powerpoint/2010/main" val="3010256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2">
                    <a:lumMod val="50000"/>
                  </a:schemeClr>
                </a:solidFill>
              </a:rPr>
              <a:t>Core competence – Leading to failure</a:t>
            </a:r>
            <a:endParaRPr lang="en-IN" dirty="0">
              <a:solidFill>
                <a:schemeClr val="bg2">
                  <a:lumMod val="50000"/>
                </a:schemeClr>
              </a:solidFill>
            </a:endParaRPr>
          </a:p>
        </p:txBody>
      </p:sp>
      <p:sp>
        <p:nvSpPr>
          <p:cNvPr id="3" name="Content Placeholder 2"/>
          <p:cNvSpPr>
            <a:spLocks noGrp="1"/>
          </p:cNvSpPr>
          <p:nvPr>
            <p:ph idx="1"/>
          </p:nvPr>
        </p:nvSpPr>
        <p:spPr/>
        <p:txBody>
          <a:bodyPr/>
          <a:lstStyle/>
          <a:p>
            <a:r>
              <a:rPr lang="en-GB" sz="2800" dirty="0" smtClean="0">
                <a:solidFill>
                  <a:schemeClr val="bg2">
                    <a:lumMod val="50000"/>
                  </a:schemeClr>
                </a:solidFill>
              </a:rPr>
              <a:t> Nokia </a:t>
            </a:r>
          </a:p>
          <a:p>
            <a:pPr lvl="1"/>
            <a:r>
              <a:rPr lang="en-GB" sz="2400" dirty="0" smtClean="0">
                <a:solidFill>
                  <a:schemeClr val="bg2">
                    <a:lumMod val="50000"/>
                  </a:schemeClr>
                </a:solidFill>
              </a:rPr>
              <a:t>Core competence: high quality mobile hardware</a:t>
            </a:r>
          </a:p>
          <a:p>
            <a:pPr lvl="1"/>
            <a:r>
              <a:rPr lang="en-GB" sz="2400" b="1" dirty="0">
                <a:solidFill>
                  <a:schemeClr val="bg2">
                    <a:lumMod val="50000"/>
                  </a:schemeClr>
                </a:solidFill>
              </a:rPr>
              <a:t>Reason for Failure:</a:t>
            </a:r>
            <a:r>
              <a:rPr lang="en-GB" sz="2400" dirty="0">
                <a:solidFill>
                  <a:schemeClr val="bg2">
                    <a:lumMod val="50000"/>
                  </a:schemeClr>
                </a:solidFill>
              </a:rPr>
              <a:t> Nokia’s focus on hardware excellence and traditional mobile phones made it slow to adapt to the software-centric smartphone revolution led by Apple and Android.</a:t>
            </a:r>
            <a:endParaRPr lang="en-GB" sz="2400" dirty="0" smtClean="0">
              <a:solidFill>
                <a:schemeClr val="bg2">
                  <a:lumMod val="50000"/>
                </a:schemeClr>
              </a:solidFill>
            </a:endParaRPr>
          </a:p>
          <a:p>
            <a:r>
              <a:rPr lang="en-GB" sz="2800" dirty="0" smtClean="0">
                <a:solidFill>
                  <a:schemeClr val="bg2">
                    <a:lumMod val="50000"/>
                  </a:schemeClr>
                </a:solidFill>
              </a:rPr>
              <a:t>Kodak</a:t>
            </a:r>
          </a:p>
          <a:p>
            <a:pPr lvl="1"/>
            <a:r>
              <a:rPr lang="en-GB" sz="2400" dirty="0" smtClean="0">
                <a:solidFill>
                  <a:schemeClr val="bg2">
                    <a:lumMod val="50000"/>
                  </a:schemeClr>
                </a:solidFill>
              </a:rPr>
              <a:t>Core Competence: Film photography and image technology</a:t>
            </a:r>
          </a:p>
          <a:p>
            <a:pPr lvl="1"/>
            <a:r>
              <a:rPr lang="en-GB" sz="2400" dirty="0" smtClean="0">
                <a:solidFill>
                  <a:schemeClr val="bg2">
                    <a:lumMod val="50000"/>
                  </a:schemeClr>
                </a:solidFill>
              </a:rPr>
              <a:t>Reason </a:t>
            </a:r>
            <a:r>
              <a:rPr lang="en-GB" sz="2400" dirty="0">
                <a:solidFill>
                  <a:schemeClr val="bg2">
                    <a:lumMod val="50000"/>
                  </a:schemeClr>
                </a:solidFill>
              </a:rPr>
              <a:t>for failure: Kodak was highly skilled in film production and imaging but became too rigid in its mindset. It was overly committed to its film-based business model and underestimated the rapid rise of digital photography.</a:t>
            </a:r>
            <a:endParaRPr lang="en-GB" sz="2400" dirty="0" smtClean="0">
              <a:solidFill>
                <a:schemeClr val="bg2">
                  <a:lumMod val="50000"/>
                </a:schemeClr>
              </a:solidFill>
            </a:endParaRPr>
          </a:p>
          <a:p>
            <a:endParaRPr lang="en-GB" sz="2800" dirty="0" smtClean="0">
              <a:solidFill>
                <a:schemeClr val="bg2">
                  <a:lumMod val="50000"/>
                </a:schemeClr>
              </a:solidFill>
            </a:endParaRPr>
          </a:p>
          <a:p>
            <a:endParaRPr lang="en-GB" sz="2800" dirty="0" smtClean="0">
              <a:solidFill>
                <a:schemeClr val="bg2">
                  <a:lumMod val="50000"/>
                </a:schemeClr>
              </a:solidFill>
            </a:endParaRPr>
          </a:p>
          <a:p>
            <a:endParaRPr lang="en-IN" sz="2800" dirty="0">
              <a:solidFill>
                <a:schemeClr val="bg2">
                  <a:lumMod val="50000"/>
                </a:schemeClr>
              </a:solidFill>
            </a:endParaRPr>
          </a:p>
        </p:txBody>
      </p:sp>
    </p:spTree>
    <p:extLst>
      <p:ext uri="{BB962C8B-B14F-4D97-AF65-F5344CB8AC3E}">
        <p14:creationId xmlns:p14="http://schemas.microsoft.com/office/powerpoint/2010/main" val="410337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solidFill>
                  <a:schemeClr val="bg2">
                    <a:lumMod val="50000"/>
                  </a:schemeClr>
                </a:solidFill>
              </a:rPr>
              <a:t>Core Competence and Sustainability of Business</a:t>
            </a:r>
            <a:endParaRPr lang="en-IN" sz="4000" dirty="0">
              <a:solidFill>
                <a:schemeClr val="bg2">
                  <a:lumMod val="50000"/>
                </a:schemeClr>
              </a:solidFill>
            </a:endParaRPr>
          </a:p>
        </p:txBody>
      </p:sp>
      <p:sp>
        <p:nvSpPr>
          <p:cNvPr id="3" name="Content Placeholder 2"/>
          <p:cNvSpPr>
            <a:spLocks noGrp="1"/>
          </p:cNvSpPr>
          <p:nvPr>
            <p:ph idx="1"/>
          </p:nvPr>
        </p:nvSpPr>
        <p:spPr/>
        <p:txBody>
          <a:bodyPr/>
          <a:lstStyle/>
          <a:p>
            <a:r>
              <a:rPr lang="en-GB" sz="2400" dirty="0" smtClean="0">
                <a:solidFill>
                  <a:schemeClr val="bg2">
                    <a:lumMod val="50000"/>
                  </a:schemeClr>
                </a:solidFill>
              </a:rPr>
              <a:t> </a:t>
            </a:r>
            <a:r>
              <a:rPr lang="en-GB" sz="2400" b="1" dirty="0">
                <a:solidFill>
                  <a:schemeClr val="bg2">
                    <a:lumMod val="50000"/>
                  </a:schemeClr>
                </a:solidFill>
              </a:rPr>
              <a:t>Competitive Advantage and Differentiation</a:t>
            </a:r>
          </a:p>
          <a:p>
            <a:r>
              <a:rPr lang="en-GB" sz="2400" dirty="0">
                <a:solidFill>
                  <a:schemeClr val="bg2">
                    <a:lumMod val="50000"/>
                  </a:schemeClr>
                </a:solidFill>
              </a:rPr>
              <a:t>Core competence allows a business to differentiate itself from competitors by offering something uniquely valuable. This differentiation can sustain long-term market leadership.</a:t>
            </a:r>
          </a:p>
          <a:p>
            <a:r>
              <a:rPr lang="en-GB" sz="2400" b="1" dirty="0">
                <a:solidFill>
                  <a:schemeClr val="bg2">
                    <a:lumMod val="50000"/>
                  </a:schemeClr>
                </a:solidFill>
              </a:rPr>
              <a:t>Example:</a:t>
            </a:r>
            <a:r>
              <a:rPr lang="en-GB" sz="2400" dirty="0">
                <a:solidFill>
                  <a:schemeClr val="bg2">
                    <a:lumMod val="50000"/>
                  </a:schemeClr>
                </a:solidFill>
              </a:rPr>
              <a:t> </a:t>
            </a:r>
          </a:p>
          <a:p>
            <a:pPr lvl="1"/>
            <a:r>
              <a:rPr lang="en-GB" sz="2000" b="1" dirty="0">
                <a:solidFill>
                  <a:schemeClr val="bg2">
                    <a:lumMod val="50000"/>
                  </a:schemeClr>
                </a:solidFill>
              </a:rPr>
              <a:t>Apple:</a:t>
            </a:r>
            <a:r>
              <a:rPr lang="en-GB" sz="2000" dirty="0">
                <a:solidFill>
                  <a:schemeClr val="bg2">
                    <a:lumMod val="50000"/>
                  </a:schemeClr>
                </a:solidFill>
              </a:rPr>
              <a:t> Combines design excellence and seamless hardware-software integration as core competencies. This unique blend makes Apple products stand out, fostering brand loyalty and premium pricing.</a:t>
            </a:r>
          </a:p>
          <a:p>
            <a:pPr lvl="1"/>
            <a:r>
              <a:rPr lang="en-GB" sz="2000" b="1" dirty="0">
                <a:solidFill>
                  <a:schemeClr val="bg2">
                    <a:lumMod val="50000"/>
                  </a:schemeClr>
                </a:solidFill>
              </a:rPr>
              <a:t>Sustainability:</a:t>
            </a:r>
            <a:r>
              <a:rPr lang="en-GB" sz="2000" dirty="0">
                <a:solidFill>
                  <a:schemeClr val="bg2">
                    <a:lumMod val="50000"/>
                  </a:schemeClr>
                </a:solidFill>
              </a:rPr>
              <a:t> Competitors struggle to replicate the same level of design and user experience, keeping Apple ahead in the tech market.</a:t>
            </a:r>
          </a:p>
          <a:p>
            <a:pPr marL="0" indent="0">
              <a:buNone/>
            </a:pPr>
            <a:endParaRPr lang="en-IN" sz="2400" dirty="0">
              <a:solidFill>
                <a:schemeClr val="bg2">
                  <a:lumMod val="50000"/>
                </a:schemeClr>
              </a:solidFill>
            </a:endParaRPr>
          </a:p>
        </p:txBody>
      </p:sp>
    </p:spTree>
    <p:extLst>
      <p:ext uri="{BB962C8B-B14F-4D97-AF65-F5344CB8AC3E}">
        <p14:creationId xmlns:p14="http://schemas.microsoft.com/office/powerpoint/2010/main" val="366488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descr="ThankYouBlueSparkle"/>
          <p:cNvPicPr>
            <a:picLocks noChangeAspect="1" noChangeArrowheads="1" noCrop="1"/>
          </p:cNvPicPr>
          <p:nvPr/>
        </p:nvPicPr>
        <p:blipFill>
          <a:blip r:embed="rId3" cstate="print"/>
          <a:srcRect/>
          <a:stretch>
            <a:fillRect/>
          </a:stretch>
        </p:blipFill>
        <p:spPr bwMode="auto">
          <a:xfrm>
            <a:off x="2743200" y="1752600"/>
            <a:ext cx="3848100" cy="436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1959</TotalTime>
  <Words>449</Words>
  <Application>Microsoft Office PowerPoint</Application>
  <PresentationFormat>On-screen Show (4:3)</PresentationFormat>
  <Paragraphs>48</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Narrow</vt:lpstr>
      <vt:lpstr>Tahoma</vt:lpstr>
      <vt:lpstr>Wingdings</vt:lpstr>
      <vt:lpstr>Blueprint</vt:lpstr>
      <vt:lpstr>Core Competence as a Strategic Tool for Sustainability of Business</vt:lpstr>
      <vt:lpstr>PowerPoint Presentation</vt:lpstr>
      <vt:lpstr>PowerPoint Presentation</vt:lpstr>
      <vt:lpstr> </vt:lpstr>
      <vt:lpstr> </vt:lpstr>
      <vt:lpstr> </vt:lpstr>
      <vt:lpstr> </vt:lpstr>
      <vt:lpstr> </vt:lpstr>
      <vt:lpstr>Core competence – Leading to failure</vt:lpstr>
      <vt:lpstr>Core Competence and Sustainability of Business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Interpersonal relationship</dc:title>
  <dc:creator>D. Ramkumar</dc:creator>
  <cp:lastModifiedBy>MY-PC</cp:lastModifiedBy>
  <cp:revision>311</cp:revision>
  <dcterms:created xsi:type="dcterms:W3CDTF">2007-04-06T17:32:30Z</dcterms:created>
  <dcterms:modified xsi:type="dcterms:W3CDTF">2025-03-24T03:42:04Z</dcterms:modified>
</cp:coreProperties>
</file>